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 id="2147483888" r:id="rId2"/>
  </p:sldMasterIdLst>
  <p:notesMasterIdLst>
    <p:notesMasterId r:id="rId31"/>
  </p:notesMasterIdLst>
  <p:sldIdLst>
    <p:sldId id="2271" r:id="rId3"/>
    <p:sldId id="2511" r:id="rId4"/>
    <p:sldId id="2470" r:id="rId5"/>
    <p:sldId id="2235" r:id="rId6"/>
    <p:sldId id="2407" r:id="rId7"/>
    <p:sldId id="2536" r:id="rId8"/>
    <p:sldId id="2059" r:id="rId9"/>
    <p:sldId id="2515" r:id="rId10"/>
    <p:sldId id="2537" r:id="rId11"/>
    <p:sldId id="2538" r:id="rId12"/>
    <p:sldId id="2539" r:id="rId13"/>
    <p:sldId id="2540" r:id="rId14"/>
    <p:sldId id="2541" r:id="rId15"/>
    <p:sldId id="2542" r:id="rId16"/>
    <p:sldId id="2478" r:id="rId17"/>
    <p:sldId id="2522" r:id="rId18"/>
    <p:sldId id="2543" r:id="rId19"/>
    <p:sldId id="2544" r:id="rId20"/>
    <p:sldId id="2545" r:id="rId21"/>
    <p:sldId id="2546" r:id="rId22"/>
    <p:sldId id="1986" r:id="rId23"/>
    <p:sldId id="2529" r:id="rId24"/>
    <p:sldId id="2547" r:id="rId25"/>
    <p:sldId id="2548" r:id="rId26"/>
    <p:sldId id="2549" r:id="rId27"/>
    <p:sldId id="2550" r:id="rId28"/>
    <p:sldId id="1948" r:id="rId29"/>
    <p:sldId id="2535" r:id="rId30"/>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57" userDrawn="1">
          <p15:clr>
            <a:srgbClr val="A4A3A4"/>
          </p15:clr>
        </p15:guide>
        <p15:guide id="2" pos="223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2F07D7"/>
    <a:srgbClr val="007FDE"/>
    <a:srgbClr val="C00000"/>
    <a:srgbClr val="0083E6"/>
    <a:srgbClr val="960000"/>
    <a:srgbClr val="F1E061"/>
    <a:srgbClr val="F4B75E"/>
    <a:srgbClr val="CC0000"/>
    <a:srgbClr val="C5E6FF"/>
    <a:srgbClr val="00A1DA"/>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8029" autoAdjust="0"/>
    <p:restoredTop sz="92848" autoAdjust="0"/>
  </p:normalViewPr>
  <p:slideViewPr>
    <p:cSldViewPr>
      <p:cViewPr varScale="1">
        <p:scale>
          <a:sx n="97" d="100"/>
          <a:sy n="97" d="100"/>
        </p:scale>
        <p:origin x="-1293" y="-7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2147"/>
    </p:cViewPr>
  </p:sorterViewPr>
  <p:notesViewPr>
    <p:cSldViewPr>
      <p:cViewPr varScale="1">
        <p:scale>
          <a:sx n="83" d="100"/>
          <a:sy n="83" d="100"/>
        </p:scale>
        <p:origin x="-3241" y="-84"/>
      </p:cViewPr>
      <p:guideLst>
        <p:guide orient="horz" pos="2957"/>
        <p:guide pos="2237"/>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dirty="0"/>
          </a:p>
        </p:txBody>
      </p:sp>
      <p:sp>
        <p:nvSpPr>
          <p:cNvPr id="3" name="Date Placeholder 2"/>
          <p:cNvSpPr>
            <a:spLocks noGrp="1"/>
          </p:cNvSpPr>
          <p:nvPr>
            <p:ph type="dt" idx="1"/>
          </p:nvPr>
        </p:nvSpPr>
        <p:spPr>
          <a:xfrm>
            <a:off x="4023092" y="0"/>
            <a:ext cx="3077739" cy="469424"/>
          </a:xfrm>
          <a:prstGeom prst="rect">
            <a:avLst/>
          </a:prstGeom>
        </p:spPr>
        <p:txBody>
          <a:bodyPr vert="horz" lIns="94229" tIns="47114" rIns="94229" bIns="47114" rtlCol="0"/>
          <a:lstStyle>
            <a:lvl1pPr algn="r">
              <a:defRPr sz="1200"/>
            </a:lvl1pPr>
          </a:lstStyle>
          <a:p>
            <a:fld id="{F468478F-85AB-4F2F-9836-360E2A3B8D3A}" type="datetimeFigureOut">
              <a:rPr lang="en-US" smtClean="0"/>
              <a:pPr/>
              <a:t>1/8/2024</a:t>
            </a:fld>
            <a:endParaRPr lang="en-US" dirty="0"/>
          </a:p>
        </p:txBody>
      </p:sp>
      <p:sp>
        <p:nvSpPr>
          <p:cNvPr id="4" name="Slide Image Placeholder 3"/>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4229" tIns="47114" rIns="94229" bIns="47114" rtlCol="0" anchor="ctr"/>
          <a:lstStyle/>
          <a:p>
            <a:endParaRPr lang="en-US" dirty="0"/>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9" tIns="47114" rIns="94229" bIns="4711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2" y="8917422"/>
            <a:ext cx="3077739" cy="469424"/>
          </a:xfrm>
          <a:prstGeom prst="rect">
            <a:avLst/>
          </a:prstGeom>
        </p:spPr>
        <p:txBody>
          <a:bodyPr vert="horz" lIns="94229" tIns="47114" rIns="94229" bIns="47114" rtlCol="0" anchor="b"/>
          <a:lstStyle>
            <a:lvl1pPr algn="r">
              <a:defRPr sz="1200"/>
            </a:lvl1pPr>
          </a:lstStyle>
          <a:p>
            <a:fld id="{069C13DB-1E66-41C6-A5A3-6652159ABCB2}" type="slidenum">
              <a:rPr lang="en-US" smtClean="0"/>
              <a:pPr/>
              <a:t>‹#›</a:t>
            </a:fld>
            <a:endParaRPr lang="en-US" dirty="0"/>
          </a:p>
        </p:txBody>
      </p:sp>
    </p:spTree>
    <p:extLst>
      <p:ext uri="{BB962C8B-B14F-4D97-AF65-F5344CB8AC3E}">
        <p14:creationId xmlns:p14="http://schemas.microsoft.com/office/powerpoint/2010/main" xmlns="" val="14851342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4913" y="704850"/>
            <a:ext cx="4692650" cy="3519488"/>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69C13DB-1E66-41C6-A5A3-6652159ABCB2}" type="slidenum">
              <a:rPr lang="en-US" smtClean="0"/>
              <a:pPr/>
              <a:t>1</a:t>
            </a:fld>
            <a:endParaRPr lang="en-US" dirty="0"/>
          </a:p>
        </p:txBody>
      </p:sp>
    </p:spTree>
    <p:extLst>
      <p:ext uri="{BB962C8B-B14F-4D97-AF65-F5344CB8AC3E}">
        <p14:creationId xmlns:p14="http://schemas.microsoft.com/office/powerpoint/2010/main" xmlns="" val="29033876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11</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34648473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12</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31356032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13</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1235387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14</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33233404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15</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29866240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16</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17146732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17</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19214766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18</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21257782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19</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631298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20</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13993645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9704278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22</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17046329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23</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37701676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24</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41638856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25</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25766993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26</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33720963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p:spPr>
        <p:txBody>
          <a:bodyPr/>
          <a:lstStyle/>
          <a:p>
            <a:fld id="{BAA5E74F-2ED1-4584-A0B3-7FB6ABC9AD9D}" type="slidenum">
              <a:rPr lang="en-US">
                <a:solidFill>
                  <a:prstClr val="black"/>
                </a:solidFill>
              </a:rPr>
              <a:pPr/>
              <a:t>28</a:t>
            </a:fld>
            <a:endParaRPr lang="en-US">
              <a:solidFill>
                <a:prstClr val="black"/>
              </a:solidFill>
            </a:endParaRPr>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p:spPr>
        <p:txBody>
          <a:bodyPr/>
          <a:lstStyle/>
          <a:p>
            <a:pPr eaLnBrk="1" hangingPunct="1"/>
            <a:endParaRPr lang="en-US" smtClean="0">
              <a:latin typeface="Arial" pitchFamily="34" charset="0"/>
              <a:ea typeface="ＭＳ Ｐゴシック" pitchFamily="34" charset="-128"/>
            </a:endParaRPr>
          </a:p>
        </p:txBody>
      </p:sp>
    </p:spTree>
    <p:extLst>
      <p:ext uri="{BB962C8B-B14F-4D97-AF65-F5344CB8AC3E}">
        <p14:creationId xmlns:p14="http://schemas.microsoft.com/office/powerpoint/2010/main" xmlns="" val="14757548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3</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41958056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5</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24003875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6</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34283296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7</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8931296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8</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30137465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9</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36606082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10</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3466901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0804793A-1E92-424A-BFA1-CF8C55CC78BE}" type="datetimeFigureOut">
              <a:rPr lang="en-US" smtClean="0"/>
              <a:pPr/>
              <a:t>1/8/2024</a:t>
            </a:fld>
            <a:endParaRPr lang="en-US" dirty="0"/>
          </a:p>
        </p:txBody>
      </p:sp>
      <p:sp>
        <p:nvSpPr>
          <p:cNvPr id="2" name="Footer Placeholder 1"/>
          <p:cNvSpPr>
            <a:spLocks noGrp="1"/>
          </p:cNvSpPr>
          <p:nvPr>
            <p:ph type="ftr" sz="quarter" idx="11"/>
          </p:nvPr>
        </p:nvSpPr>
        <p:spPr/>
        <p:txBody>
          <a:bodyPr/>
          <a:lstStyle/>
          <a:p>
            <a:endParaRPr lang="en-US" dirty="0"/>
          </a:p>
        </p:txBody>
      </p:sp>
      <p:sp>
        <p:nvSpPr>
          <p:cNvPr id="15" name="Slide Number Placeholder 14"/>
          <p:cNvSpPr>
            <a:spLocks noGrp="1"/>
          </p:cNvSpPr>
          <p:nvPr>
            <p:ph type="sldNum" sz="quarter" idx="12"/>
          </p:nvPr>
        </p:nvSpPr>
        <p:spPr>
          <a:xfrm>
            <a:off x="8229600" y="6473952"/>
            <a:ext cx="758952" cy="246888"/>
          </a:xfrm>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pPr/>
              <a:t>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pPr/>
              <a:t>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0804793A-1E92-424A-BFA1-CF8C55CC78BE}" type="datetimeFigureOut">
              <a:rPr lang="en-US" smtClean="0">
                <a:solidFill>
                  <a:srgbClr val="F0A22E">
                    <a:shade val="75000"/>
                  </a:srgbClr>
                </a:solidFill>
              </a:rPr>
              <a:pPr/>
              <a:t>1/8/2024</a:t>
            </a:fld>
            <a:endParaRPr lang="en-US" dirty="0">
              <a:solidFill>
                <a:srgbClr val="F0A22E">
                  <a:shade val="75000"/>
                </a:srgbClr>
              </a:solidFill>
            </a:endParaRPr>
          </a:p>
        </p:txBody>
      </p:sp>
      <p:sp>
        <p:nvSpPr>
          <p:cNvPr id="2" name="Footer Placeholder 1"/>
          <p:cNvSpPr>
            <a:spLocks noGrp="1"/>
          </p:cNvSpPr>
          <p:nvPr>
            <p:ph type="ftr" sz="quarter" idx="11"/>
          </p:nvPr>
        </p:nvSpPr>
        <p:spPr/>
        <p:txBody>
          <a:bodyPr/>
          <a:lstStyle/>
          <a:p>
            <a:endParaRPr lang="en-US" dirty="0">
              <a:solidFill>
                <a:srgbClr val="F0A22E">
                  <a:shade val="75000"/>
                </a:srgbClr>
              </a:solidFill>
            </a:endParaRPr>
          </a:p>
        </p:txBody>
      </p:sp>
      <p:sp>
        <p:nvSpPr>
          <p:cNvPr id="15" name="Slide Number Placeholder 14"/>
          <p:cNvSpPr>
            <a:spLocks noGrp="1"/>
          </p:cNvSpPr>
          <p:nvPr>
            <p:ph type="sldNum" sz="quarter" idx="12"/>
          </p:nvPr>
        </p:nvSpPr>
        <p:spPr>
          <a:xfrm>
            <a:off x="8229600" y="6473952"/>
            <a:ext cx="758952" cy="246888"/>
          </a:xfrm>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solidFill>
                  <a:srgbClr val="F0A22E">
                    <a:shade val="75000"/>
                  </a:srgbClr>
                </a:solidFill>
              </a:rPr>
              <a:pPr/>
              <a:t>1/8/2024</a:t>
            </a:fld>
            <a:endParaRPr lang="en-US" dirty="0">
              <a:solidFill>
                <a:srgbClr val="F0A22E">
                  <a:shade val="75000"/>
                </a:srgbClr>
              </a:solidFill>
            </a:endParaRPr>
          </a:p>
        </p:txBody>
      </p:sp>
      <p:sp>
        <p:nvSpPr>
          <p:cNvPr id="19" name="Footer Placeholder 18"/>
          <p:cNvSpPr>
            <a:spLocks noGrp="1"/>
          </p:cNvSpPr>
          <p:nvPr>
            <p:ph type="ftr" sz="quarter" idx="11"/>
          </p:nvPr>
        </p:nvSpPr>
        <p:spPr>
          <a:xfrm>
            <a:off x="3581400" y="76200"/>
            <a:ext cx="2895600" cy="288925"/>
          </a:xfrm>
        </p:spPr>
        <p:txBody>
          <a:bodyPr/>
          <a:lstStyle/>
          <a:p>
            <a:endParaRPr lang="en-US" dirty="0">
              <a:solidFill>
                <a:srgbClr val="F0A22E">
                  <a:shade val="75000"/>
                </a:srgbClr>
              </a:solidFill>
            </a:endParaRPr>
          </a:p>
        </p:txBody>
      </p:sp>
      <p:sp>
        <p:nvSpPr>
          <p:cNvPr id="16" name="Slide Number Placeholder 15"/>
          <p:cNvSpPr>
            <a:spLocks noGrp="1"/>
          </p:cNvSpPr>
          <p:nvPr>
            <p:ph type="sldNum" sz="quarter" idx="12"/>
          </p:nvPr>
        </p:nvSpPr>
        <p:spPr>
          <a:xfrm>
            <a:off x="8229600" y="6473952"/>
            <a:ext cx="758952" cy="246888"/>
          </a:xfrm>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0804793A-1E92-424A-BFA1-CF8C55CC78BE}" type="datetimeFigureOut">
              <a:rPr lang="en-US" smtClean="0">
                <a:solidFill>
                  <a:srgbClr val="F0A22E">
                    <a:shade val="75000"/>
                  </a:srgbClr>
                </a:solidFill>
              </a:rPr>
              <a:pPr/>
              <a:t>1/8/2024</a:t>
            </a:fld>
            <a:endParaRPr lang="en-US" dirty="0">
              <a:solidFill>
                <a:srgbClr val="F0A22E">
                  <a:shade val="75000"/>
                </a:srgbClr>
              </a:solidFill>
            </a:endParaRPr>
          </a:p>
        </p:txBody>
      </p:sp>
      <p:sp>
        <p:nvSpPr>
          <p:cNvPr id="11" name="Footer Placeholder 10"/>
          <p:cNvSpPr>
            <a:spLocks noGrp="1"/>
          </p:cNvSpPr>
          <p:nvPr>
            <p:ph type="ftr" sz="quarter" idx="11"/>
          </p:nvPr>
        </p:nvSpPr>
        <p:spPr/>
        <p:txBody>
          <a:bodyPr/>
          <a:lstStyle/>
          <a:p>
            <a:endParaRPr lang="en-US" dirty="0">
              <a:solidFill>
                <a:srgbClr val="F0A22E">
                  <a:shade val="75000"/>
                </a:srgbClr>
              </a:solidFill>
            </a:endParaRPr>
          </a:p>
        </p:txBody>
      </p:sp>
      <p:sp>
        <p:nvSpPr>
          <p:cNvPr id="16" name="Slide Number Placeholder 1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masterClrMapping/>
  </p:clrMapOvr>
  <p:transition>
    <p:wipe dir="r"/>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0804793A-1E92-424A-BFA1-CF8C55CC78BE}" type="datetimeFigureOut">
              <a:rPr lang="en-US" smtClean="0">
                <a:solidFill>
                  <a:srgbClr val="F0A22E">
                    <a:shade val="75000"/>
                  </a:srgbClr>
                </a:solidFill>
              </a:rPr>
              <a:pPr/>
              <a:t>1/8/2024</a:t>
            </a:fld>
            <a:endParaRPr lang="en-US" dirty="0">
              <a:solidFill>
                <a:srgbClr val="F0A22E">
                  <a:shade val="75000"/>
                </a:srgbClr>
              </a:solidFill>
            </a:endParaRPr>
          </a:p>
        </p:txBody>
      </p:sp>
      <p:sp>
        <p:nvSpPr>
          <p:cNvPr id="10" name="Footer Placeholder 9"/>
          <p:cNvSpPr>
            <a:spLocks noGrp="1"/>
          </p:cNvSpPr>
          <p:nvPr>
            <p:ph type="ftr" sz="quarter" idx="11"/>
          </p:nvPr>
        </p:nvSpPr>
        <p:spPr/>
        <p:txBody>
          <a:bodyPr/>
          <a:lstStyle/>
          <a:p>
            <a:endParaRPr lang="en-US" dirty="0">
              <a:solidFill>
                <a:srgbClr val="F0A22E">
                  <a:shade val="75000"/>
                </a:srgbClr>
              </a:solidFill>
            </a:endParaRPr>
          </a:p>
        </p:txBody>
      </p:sp>
      <p:sp>
        <p:nvSpPr>
          <p:cNvPr id="31" name="Slide Number Placeholder 30"/>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0804793A-1E92-424A-BFA1-CF8C55CC78BE}" type="datetimeFigureOut">
              <a:rPr lang="en-US" smtClean="0">
                <a:solidFill>
                  <a:srgbClr val="F0A22E">
                    <a:shade val="75000"/>
                  </a:srgbClr>
                </a:solidFill>
              </a:rPr>
              <a:pPr/>
              <a:t>1/8/2024</a:t>
            </a:fld>
            <a:endParaRPr lang="en-US" dirty="0">
              <a:solidFill>
                <a:srgbClr val="F0A22E">
                  <a:shade val="75000"/>
                </a:srgbClr>
              </a:solidFill>
            </a:endParaRPr>
          </a:p>
        </p:txBody>
      </p:sp>
      <p:sp>
        <p:nvSpPr>
          <p:cNvPr id="6" name="Footer Placeholder 5"/>
          <p:cNvSpPr>
            <a:spLocks noGrp="1"/>
          </p:cNvSpPr>
          <p:nvPr>
            <p:ph type="ftr" sz="quarter" idx="11"/>
          </p:nvPr>
        </p:nvSpPr>
        <p:spPr/>
        <p:txBody>
          <a:bodyPr/>
          <a:lstStyle/>
          <a:p>
            <a:endParaRPr lang="en-US" dirty="0">
              <a:solidFill>
                <a:srgbClr val="F0A22E">
                  <a:shade val="75000"/>
                </a:srgbClr>
              </a:solidFill>
            </a:endParaRPr>
          </a:p>
        </p:txBody>
      </p:sp>
      <p:sp>
        <p:nvSpPr>
          <p:cNvPr id="7" name="Slide Number Placeholder 6"/>
          <p:cNvSpPr>
            <a:spLocks noGrp="1"/>
          </p:cNvSpPr>
          <p:nvPr>
            <p:ph type="sldNum" sz="quarter" idx="12"/>
          </p:nvPr>
        </p:nvSpPr>
        <p:spPr>
          <a:xfrm>
            <a:off x="8229600" y="6477000"/>
            <a:ext cx="762000" cy="246888"/>
          </a:xfrm>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Tree>
  </p:cSld>
  <p:clrMapOvr>
    <a:masterClrMapping/>
  </p:clrMapOvr>
  <p:transition>
    <p:wipe dir="r"/>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0804793A-1E92-424A-BFA1-CF8C55CC78BE}" type="datetimeFigureOut">
              <a:rPr lang="en-US" smtClean="0">
                <a:solidFill>
                  <a:srgbClr val="F0A22E">
                    <a:shade val="75000"/>
                  </a:srgbClr>
                </a:solidFill>
              </a:rPr>
              <a:pPr/>
              <a:t>1/8/2024</a:t>
            </a:fld>
            <a:endParaRPr lang="en-US" dirty="0">
              <a:solidFill>
                <a:srgbClr val="F0A22E">
                  <a:shade val="75000"/>
                </a:srgbClr>
              </a:solidFill>
            </a:endParaRPr>
          </a:p>
        </p:txBody>
      </p:sp>
      <p:sp>
        <p:nvSpPr>
          <p:cNvPr id="21" name="Footer Placeholder 20"/>
          <p:cNvSpPr>
            <a:spLocks noGrp="1"/>
          </p:cNvSpPr>
          <p:nvPr>
            <p:ph type="ftr" sz="quarter" idx="11"/>
          </p:nvPr>
        </p:nvSpPr>
        <p:spPr/>
        <p:txBody>
          <a:bodyPr/>
          <a:lstStyle/>
          <a:p>
            <a:endParaRPr lang="en-US" dirty="0">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804793A-1E92-424A-BFA1-CF8C55CC78BE}" type="datetimeFigureOut">
              <a:rPr lang="en-US" smtClean="0">
                <a:solidFill>
                  <a:srgbClr val="F0A22E">
                    <a:shade val="75000"/>
                  </a:srgbClr>
                </a:solidFill>
              </a:rPr>
              <a:pPr/>
              <a:t>1/8/2024</a:t>
            </a:fld>
            <a:endParaRPr lang="en-US" dirty="0">
              <a:solidFill>
                <a:srgbClr val="F0A22E">
                  <a:shade val="75000"/>
                </a:srgbClr>
              </a:solidFill>
            </a:endParaRPr>
          </a:p>
        </p:txBody>
      </p:sp>
      <p:sp>
        <p:nvSpPr>
          <p:cNvPr id="24" name="Footer Placeholder 23"/>
          <p:cNvSpPr>
            <a:spLocks noGrp="1"/>
          </p:cNvSpPr>
          <p:nvPr>
            <p:ph type="ftr" sz="quarter" idx="11"/>
          </p:nvPr>
        </p:nvSpPr>
        <p:spPr/>
        <p:txBody>
          <a:bodyPr/>
          <a:lstStyle/>
          <a:p>
            <a:endParaRPr lang="en-US" dirty="0">
              <a:solidFill>
                <a:srgbClr val="F0A22E">
                  <a:shade val="75000"/>
                </a:srgbClr>
              </a:solidFill>
            </a:endParaRPr>
          </a:p>
        </p:txBody>
      </p:sp>
      <p:sp>
        <p:nvSpPr>
          <p:cNvPr id="7" name="Slide Number Placeholder 6"/>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solidFill>
                  <a:srgbClr val="F0A22E">
                    <a:shade val="75000"/>
                  </a:srgbClr>
                </a:solidFill>
              </a:rPr>
              <a:pPr/>
              <a:t>1/8/2024</a:t>
            </a:fld>
            <a:endParaRPr lang="en-US" dirty="0">
              <a:solidFill>
                <a:srgbClr val="F0A22E">
                  <a:shade val="75000"/>
                </a:srgbClr>
              </a:solidFill>
            </a:endParaRPr>
          </a:p>
        </p:txBody>
      </p:sp>
      <p:sp>
        <p:nvSpPr>
          <p:cNvPr id="29" name="Footer Placeholder 28"/>
          <p:cNvSpPr>
            <a:spLocks noGrp="1"/>
          </p:cNvSpPr>
          <p:nvPr>
            <p:ph type="ftr" sz="quarter" idx="11"/>
          </p:nvPr>
        </p:nvSpPr>
        <p:spPr/>
        <p:txBody>
          <a:bodyPr/>
          <a:lstStyle/>
          <a:p>
            <a:endParaRPr lang="en-US" dirty="0">
              <a:solidFill>
                <a:srgbClr val="F0A22E">
                  <a:shade val="75000"/>
                </a:srgbClr>
              </a:solidFill>
            </a:endParaRPr>
          </a:p>
        </p:txBody>
      </p:sp>
      <p:sp>
        <p:nvSpPr>
          <p:cNvPr id="7" name="Slide Number Placeholder 6"/>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pPr/>
              <a:t>1/8/2024</a:t>
            </a:fld>
            <a:endParaRPr lang="en-US" dirty="0"/>
          </a:p>
        </p:txBody>
      </p:sp>
      <p:sp>
        <p:nvSpPr>
          <p:cNvPr id="19" name="Footer Placeholder 18"/>
          <p:cNvSpPr>
            <a:spLocks noGrp="1"/>
          </p:cNvSpPr>
          <p:nvPr>
            <p:ph type="ftr" sz="quarter" idx="11"/>
          </p:nvPr>
        </p:nvSpPr>
        <p:spPr>
          <a:xfrm>
            <a:off x="3581400" y="76200"/>
            <a:ext cx="2895600" cy="288925"/>
          </a:xfrm>
        </p:spPr>
        <p:txBody>
          <a:bodyPr/>
          <a:lstStyle/>
          <a:p>
            <a:endParaRPr lang="en-US" dirty="0"/>
          </a:p>
        </p:txBody>
      </p:sp>
      <p:sp>
        <p:nvSpPr>
          <p:cNvPr id="16" name="Slide Number Placeholder 15"/>
          <p:cNvSpPr>
            <a:spLocks noGrp="1"/>
          </p:cNvSpPr>
          <p:nvPr>
            <p:ph type="sldNum" sz="quarter" idx="12"/>
          </p:nvPr>
        </p:nvSpPr>
        <p:spPr>
          <a:xfrm>
            <a:off x="8229600" y="6473952"/>
            <a:ext cx="758952" cy="246888"/>
          </a:xfrm>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dirty="0" smtClean="0"/>
              <a:t>Click icon to add picture</a:t>
            </a:r>
            <a:endParaRPr kumimoji="0" lang="en-US" dirty="0"/>
          </a:p>
        </p:txBody>
      </p:sp>
      <p:sp>
        <p:nvSpPr>
          <p:cNvPr id="7" name="Date Placeholder 6"/>
          <p:cNvSpPr>
            <a:spLocks noGrp="1"/>
          </p:cNvSpPr>
          <p:nvPr>
            <p:ph type="dt" sz="half" idx="10"/>
          </p:nvPr>
        </p:nvSpPr>
        <p:spPr/>
        <p:txBody>
          <a:bodyPr/>
          <a:lstStyle/>
          <a:p>
            <a:fld id="{0804793A-1E92-424A-BFA1-CF8C55CC78BE}" type="datetimeFigureOut">
              <a:rPr lang="en-US" smtClean="0">
                <a:solidFill>
                  <a:srgbClr val="F0A22E">
                    <a:shade val="75000"/>
                  </a:srgbClr>
                </a:solidFill>
              </a:rPr>
              <a:pPr/>
              <a:t>1/8/2024</a:t>
            </a:fld>
            <a:endParaRPr lang="en-US" dirty="0">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dirty="0">
              <a:solidFill>
                <a:srgbClr val="F0A22E">
                  <a:shade val="75000"/>
                </a:srgbClr>
              </a:solidFill>
            </a:endParaRPr>
          </a:p>
        </p:txBody>
      </p:sp>
      <p:sp>
        <p:nvSpPr>
          <p:cNvPr id="31" name="Slide Number Placeholder 30"/>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transition>
    <p:wipe dir="r"/>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solidFill>
                  <a:srgbClr val="F0A22E">
                    <a:shade val="75000"/>
                  </a:srgbClr>
                </a:solidFill>
              </a:rPr>
              <a:pPr/>
              <a:t>1/8/2024</a:t>
            </a:fld>
            <a:endParaRPr lang="en-US" dirty="0">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dirty="0">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solidFill>
                  <a:srgbClr val="F0A22E">
                    <a:shade val="75000"/>
                  </a:srgbClr>
                </a:solidFill>
              </a:rPr>
              <a:pPr/>
              <a:t>1/8/2024</a:t>
            </a:fld>
            <a:endParaRPr lang="en-US" dirty="0">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dirty="0">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0804793A-1E92-424A-BFA1-CF8C55CC78BE}" type="datetimeFigureOut">
              <a:rPr lang="en-US" smtClean="0"/>
              <a:pPr/>
              <a:t>1/8/2024</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6" name="Slide Number Placeholder 15"/>
          <p:cNvSpPr>
            <a:spLocks noGrp="1"/>
          </p:cNvSpPr>
          <p:nvPr>
            <p:ph type="sldNum" sz="quarter" idx="12"/>
          </p:nvPr>
        </p:nvSpPr>
        <p:spPr/>
        <p:txBody>
          <a:bodyPr/>
          <a:lstStyle/>
          <a:p>
            <a:fld id="{C6247203-1E23-499F-9395-80E876021AF9}" type="slidenum">
              <a:rPr lang="en-US" smtClean="0"/>
              <a:pPr/>
              <a:t>‹#›</a:t>
            </a:fld>
            <a:endParaRPr lang="en-US" dirty="0"/>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masterClrMapping/>
  </p:clrMapOvr>
  <p:transition>
    <p:wipe dir="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0804793A-1E92-424A-BFA1-CF8C55CC78BE}" type="datetimeFigureOut">
              <a:rPr lang="en-US" smtClean="0"/>
              <a:pPr/>
              <a:t>1/8/2024</a:t>
            </a:fld>
            <a:endParaRPr lang="en-US" dirty="0"/>
          </a:p>
        </p:txBody>
      </p:sp>
      <p:sp>
        <p:nvSpPr>
          <p:cNvPr id="10" name="Footer Placeholder 9"/>
          <p:cNvSpPr>
            <a:spLocks noGrp="1"/>
          </p:cNvSpPr>
          <p:nvPr>
            <p:ph type="ftr" sz="quarter" idx="11"/>
          </p:nvPr>
        </p:nvSpPr>
        <p:spPr/>
        <p:txBody>
          <a:bodyPr/>
          <a:lstStyle/>
          <a:p>
            <a:endParaRPr lang="en-US" dirty="0"/>
          </a:p>
        </p:txBody>
      </p:sp>
      <p:sp>
        <p:nvSpPr>
          <p:cNvPr id="31" name="Slide Number Placeholder 30"/>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0804793A-1E92-424A-BFA1-CF8C55CC78BE}" type="datetimeFigureOut">
              <a:rPr lang="en-US" smtClean="0"/>
              <a:pPr/>
              <a:t>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229600" y="6477000"/>
            <a:ext cx="762000" cy="246888"/>
          </a:xfrm>
        </p:spPr>
        <p:txBody>
          <a:bodyPr/>
          <a:lstStyle/>
          <a:p>
            <a:fld id="{C6247203-1E23-499F-9395-80E876021AF9}" type="slidenum">
              <a:rPr lang="en-US" smtClean="0"/>
              <a:pPr/>
              <a:t>‹#›</a:t>
            </a:fld>
            <a:endParaRPr lang="en-US" dirty="0"/>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Ovr>
    <a:masterClrMapping/>
  </p:clrMapOvr>
  <p:transition>
    <p:wipe dir="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0804793A-1E92-424A-BFA1-CF8C55CC78BE}" type="datetimeFigureOut">
              <a:rPr lang="en-US" smtClean="0"/>
              <a:pPr/>
              <a:t>1/8/2024</a:t>
            </a:fld>
            <a:endParaRPr lang="en-US" dirty="0"/>
          </a:p>
        </p:txBody>
      </p:sp>
      <p:sp>
        <p:nvSpPr>
          <p:cNvPr id="21" name="Footer Placeholder 20"/>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804793A-1E92-424A-BFA1-CF8C55CC78BE}" type="datetimeFigureOut">
              <a:rPr lang="en-US" smtClean="0"/>
              <a:pPr/>
              <a:t>1/8/2024</a:t>
            </a:fld>
            <a:endParaRPr lang="en-US" dirty="0"/>
          </a:p>
        </p:txBody>
      </p:sp>
      <p:sp>
        <p:nvSpPr>
          <p:cNvPr id="24" name="Footer Placeholder 23"/>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pPr/>
              <a:t>1/8/2024</a:t>
            </a:fld>
            <a:endParaRPr lang="en-US" dirty="0"/>
          </a:p>
        </p:txBody>
      </p:sp>
      <p:sp>
        <p:nvSpPr>
          <p:cNvPr id="29" name="Footer Placeholder 28"/>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dirty="0" smtClean="0"/>
              <a:t>Click icon to add picture</a:t>
            </a:r>
            <a:endParaRPr kumimoji="0" lang="en-US" dirty="0"/>
          </a:p>
        </p:txBody>
      </p:sp>
      <p:sp>
        <p:nvSpPr>
          <p:cNvPr id="7" name="Date Placeholder 6"/>
          <p:cNvSpPr>
            <a:spLocks noGrp="1"/>
          </p:cNvSpPr>
          <p:nvPr>
            <p:ph type="dt" sz="half" idx="10"/>
          </p:nvPr>
        </p:nvSpPr>
        <p:spPr/>
        <p:txBody>
          <a:bodyPr/>
          <a:lstStyle/>
          <a:p>
            <a:fld id="{0804793A-1E92-424A-BFA1-CF8C55CC78BE}" type="datetimeFigureOut">
              <a:rPr lang="en-US" smtClean="0"/>
              <a:pPr/>
              <a:t>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31" name="Slide Number Placeholder 30"/>
          <p:cNvSpPr>
            <a:spLocks noGrp="1"/>
          </p:cNvSpPr>
          <p:nvPr>
            <p:ph type="sldNum" sz="quarter" idx="12"/>
          </p:nvPr>
        </p:nvSpPr>
        <p:spPr/>
        <p:txBody>
          <a:bodyPr/>
          <a:lstStyle/>
          <a:p>
            <a:fld id="{C6247203-1E23-499F-9395-80E876021AF9}" type="slidenum">
              <a:rPr lang="en-US" smtClean="0"/>
              <a:pPr/>
              <a:t>‹#›</a:t>
            </a:fld>
            <a:endParaRPr lang="en-US" dirty="0"/>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transition>
    <p:wipe dir="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3E5">
                <a:alpha val="49804"/>
              </a:srgbClr>
            </a:gs>
            <a:gs pos="25000">
              <a:schemeClr val="accent1">
                <a:tint val="44500"/>
                <a:satMod val="160000"/>
              </a:schemeClr>
            </a:gs>
            <a:gs pos="100000">
              <a:schemeClr val="accent1">
                <a:tint val="23500"/>
                <a:satMod val="160000"/>
              </a:schemeClr>
            </a:gs>
          </a:gsLst>
          <a:lin ang="2700000" scaled="1"/>
          <a:tileRect/>
        </a:grad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0804793A-1E92-424A-BFA1-CF8C55CC78BE}" type="datetimeFigureOut">
              <a:rPr lang="en-US" smtClean="0"/>
              <a:pPr/>
              <a:t>1/8/2024</a:t>
            </a:fld>
            <a:endParaRPr lang="en-US" dirty="0"/>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dirty="0"/>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6247203-1E23-499F-9395-80E876021AF9}" type="slidenum">
              <a:rPr lang="en-US" smtClean="0"/>
              <a:pPr/>
              <a:t>‹#›</a:t>
            </a:fld>
            <a:endParaRPr lang="en-US" dirty="0"/>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ransition>
    <p:wipe dir="r"/>
  </p:transition>
  <p:timing>
    <p:tnLst>
      <p:par>
        <p:cTn id="1" dur="indefinite" restart="never" nodeType="tmRoot"/>
      </p:par>
    </p:tnLst>
  </p:timing>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3E5">
                <a:alpha val="49804"/>
              </a:srgbClr>
            </a:gs>
            <a:gs pos="25000">
              <a:schemeClr val="accent1">
                <a:tint val="44500"/>
                <a:satMod val="160000"/>
              </a:schemeClr>
            </a:gs>
            <a:gs pos="100000">
              <a:schemeClr val="accent1">
                <a:tint val="23500"/>
                <a:satMod val="160000"/>
              </a:schemeClr>
            </a:gs>
          </a:gsLst>
          <a:lin ang="2700000" scaled="1"/>
          <a:tileRect/>
        </a:grad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0804793A-1E92-424A-BFA1-CF8C55CC78BE}" type="datetimeFigureOut">
              <a:rPr lang="en-US" smtClean="0">
                <a:solidFill>
                  <a:srgbClr val="F0A22E">
                    <a:shade val="75000"/>
                  </a:srgbClr>
                </a:solidFill>
              </a:rPr>
              <a:pPr/>
              <a:t>1/8/2024</a:t>
            </a:fld>
            <a:endParaRPr lang="en-US" dirty="0">
              <a:solidFill>
                <a:srgbClr val="F0A22E">
                  <a:shade val="75000"/>
                </a:srgbClr>
              </a:solidFill>
            </a:endParaRPr>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dirty="0">
              <a:solidFill>
                <a:srgbClr val="F0A22E">
                  <a:shade val="75000"/>
                </a:srgbClr>
              </a:solidFill>
            </a:endParaRPr>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ransition>
    <p:wipe dir="r"/>
  </p:transition>
  <p:timing>
    <p:tnLst>
      <p:par>
        <p:cTn id="1" dur="indefinite" restart="never" nodeType="tmRoot"/>
      </p:par>
    </p:tnLst>
  </p:timing>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 Corinthians 10:23-33 - Lakeview Church"/>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p:spPr>
      </p:pic>
      <p:sp>
        <p:nvSpPr>
          <p:cNvPr id="7" name="Rectangle 6"/>
          <p:cNvSpPr/>
          <p:nvPr/>
        </p:nvSpPr>
        <p:spPr>
          <a:xfrm>
            <a:off x="304800" y="5064437"/>
            <a:ext cx="8534400" cy="1323439"/>
          </a:xfrm>
          <a:prstGeom prst="rect">
            <a:avLst/>
          </a:prstGeom>
        </p:spPr>
        <p:txBody>
          <a:bodyPr wrap="square">
            <a:spAutoFit/>
          </a:bodyPr>
          <a:lstStyle/>
          <a:p>
            <a:pPr algn="ctr"/>
            <a:r>
              <a:rPr lang="en-US" sz="4000" b="1" dirty="0">
                <a:ln w="12700">
                  <a:solidFill>
                    <a:srgbClr val="002060"/>
                  </a:solidFill>
                </a:ln>
                <a:solidFill>
                  <a:schemeClr val="accent1">
                    <a:lumMod val="75000"/>
                  </a:schemeClr>
                </a:solidFill>
                <a:effectLst>
                  <a:outerShdw blurRad="63500" dist="63500" dir="2700000" algn="tl">
                    <a:srgbClr val="000000">
                      <a:alpha val="45000"/>
                    </a:srgbClr>
                  </a:outerShdw>
                </a:effectLst>
                <a:latin typeface="Britannic Bold" pitchFamily="34" charset="0"/>
              </a:rPr>
              <a:t> </a:t>
            </a:r>
            <a:r>
              <a:rPr lang="en-US" sz="4000" b="1" dirty="0">
                <a:ln w="12700">
                  <a:solidFill>
                    <a:srgbClr val="002060"/>
                  </a:solidFill>
                </a:ln>
                <a:solidFill>
                  <a:schemeClr val="bg1"/>
                </a:solidFill>
                <a:effectLst>
                  <a:outerShdw blurRad="63500" dist="63500" dir="2700000" algn="tl">
                    <a:srgbClr val="000000">
                      <a:alpha val="45000"/>
                    </a:srgbClr>
                  </a:outerShdw>
                </a:effectLst>
                <a:latin typeface="Britannic Bold" pitchFamily="34" charset="0"/>
              </a:rPr>
              <a:t>Week  </a:t>
            </a:r>
            <a:r>
              <a:rPr lang="en-US" sz="4000" b="1" dirty="0" smtClean="0">
                <a:ln w="12700">
                  <a:solidFill>
                    <a:srgbClr val="002060"/>
                  </a:solidFill>
                </a:ln>
                <a:solidFill>
                  <a:schemeClr val="bg1"/>
                </a:solidFill>
                <a:effectLst>
                  <a:outerShdw blurRad="63500" dist="63500" dir="2700000" algn="tl">
                    <a:srgbClr val="000000">
                      <a:alpha val="45000"/>
                    </a:srgbClr>
                  </a:outerShdw>
                </a:effectLst>
                <a:latin typeface="Britannic Bold" pitchFamily="34" charset="0"/>
              </a:rPr>
              <a:t>74</a:t>
            </a:r>
            <a:endParaRPr lang="en-US" sz="4000" b="1" dirty="0">
              <a:ln w="12700">
                <a:solidFill>
                  <a:srgbClr val="002060"/>
                </a:solidFill>
              </a:ln>
              <a:solidFill>
                <a:schemeClr val="bg1"/>
              </a:solidFill>
              <a:effectLst>
                <a:outerShdw blurRad="63500" dist="63500" dir="2700000" algn="tl">
                  <a:srgbClr val="000000">
                    <a:alpha val="45000"/>
                  </a:srgbClr>
                </a:outerShdw>
              </a:effectLst>
              <a:latin typeface="Britannic Bold" pitchFamily="34" charset="0"/>
            </a:endParaRPr>
          </a:p>
          <a:p>
            <a:pPr algn="ctr"/>
            <a:r>
              <a:rPr lang="en-US" sz="4000" b="1" dirty="0" smtClean="0">
                <a:ln w="12700">
                  <a:solidFill>
                    <a:srgbClr val="002060"/>
                  </a:solidFill>
                </a:ln>
                <a:solidFill>
                  <a:schemeClr val="bg1"/>
                </a:solidFill>
                <a:effectLst>
                  <a:outerShdw blurRad="63500" dist="63500" dir="2700000" algn="tl">
                    <a:srgbClr val="000000">
                      <a:alpha val="45000"/>
                    </a:srgbClr>
                  </a:outerShdw>
                </a:effectLst>
                <a:latin typeface="Britannic Bold" pitchFamily="34" charset="0"/>
              </a:rPr>
              <a:t>10 January 2024</a:t>
            </a:r>
            <a:endParaRPr lang="en-US" sz="4000" b="1" dirty="0">
              <a:ln w="12700">
                <a:solidFill>
                  <a:srgbClr val="002060"/>
                </a:solidFill>
              </a:ln>
              <a:solidFill>
                <a:schemeClr val="bg1"/>
              </a:solidFill>
              <a:effectLst>
                <a:outerShdw blurRad="63500" dist="63500" dir="2700000" algn="tl">
                  <a:srgbClr val="000000">
                    <a:alpha val="45000"/>
                  </a:srgbClr>
                </a:outerShdw>
              </a:effectLst>
              <a:latin typeface="Britannic Bold" pitchFamily="34" charset="0"/>
            </a:endParaRPr>
          </a:p>
        </p:txBody>
      </p:sp>
      <p:sp>
        <p:nvSpPr>
          <p:cNvPr id="9" name="TextBox 8"/>
          <p:cNvSpPr txBox="1"/>
          <p:nvPr/>
        </p:nvSpPr>
        <p:spPr>
          <a:xfrm>
            <a:off x="609599" y="4267200"/>
            <a:ext cx="8095129" cy="553998"/>
          </a:xfrm>
          <a:prstGeom prst="rect">
            <a:avLst/>
          </a:prstGeom>
          <a:noFill/>
        </p:spPr>
        <p:txBody>
          <a:bodyPr wrap="square" rtlCol="0">
            <a:spAutoFit/>
          </a:bodyPr>
          <a:lstStyle/>
          <a:p>
            <a:pPr algn="ctr"/>
            <a:r>
              <a:rPr lang="en-US" sz="3000" b="1" dirty="0" smtClean="0">
                <a:ln w="10160">
                  <a:solidFill>
                    <a:schemeClr val="accent5"/>
                  </a:solidFill>
                  <a:prstDash val="solid"/>
                </a:ln>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Antidotes to the Poison of Parochialism</a:t>
            </a:r>
            <a:endParaRPr lang="en-US" sz="3000" b="1" dirty="0">
              <a:ln w="10160">
                <a:solidFill>
                  <a:schemeClr val="accent5"/>
                </a:solidFill>
                <a:prstDash val="solid"/>
              </a:ln>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6" name="Rectangle 5"/>
          <p:cNvSpPr/>
          <p:nvPr/>
        </p:nvSpPr>
        <p:spPr>
          <a:xfrm>
            <a:off x="304800" y="719320"/>
            <a:ext cx="8440271" cy="677108"/>
          </a:xfrm>
          <a:prstGeom prst="rect">
            <a:avLst/>
          </a:prstGeom>
          <a:effectLst>
            <a:innerShdw blurRad="63500" dist="63500" dir="13500000">
              <a:schemeClr val="bg1">
                <a:alpha val="50000"/>
              </a:schemeClr>
            </a:innerShdw>
          </a:effectLst>
        </p:spPr>
        <p:txBody>
          <a:bodyPr wrap="square">
            <a:spAutoFit/>
          </a:bodyPr>
          <a:lstStyle/>
          <a:p>
            <a:pPr algn="ctr"/>
            <a:r>
              <a:rPr lang="en-US" sz="3800" b="1" dirty="0" smtClean="0">
                <a:ln w="12700">
                  <a:solidFill>
                    <a:srgbClr val="002060"/>
                  </a:solidFill>
                </a:ln>
                <a:solidFill>
                  <a:schemeClr val="bg1"/>
                </a:solidFill>
                <a:effectLst>
                  <a:outerShdw blurRad="63500" dist="63500" dir="2700000" algn="tl">
                    <a:srgbClr val="000000">
                      <a:alpha val="45000"/>
                    </a:srgbClr>
                  </a:outerShdw>
                </a:effectLst>
                <a:latin typeface="Britannic Bold" pitchFamily="34" charset="0"/>
              </a:rPr>
              <a:t>Concluding Instructions and Warnings</a:t>
            </a:r>
            <a:endParaRPr lang="en-US" sz="3800" b="1" dirty="0">
              <a:ln w="12700">
                <a:solidFill>
                  <a:srgbClr val="002060"/>
                </a:solidFill>
              </a:ln>
              <a:solidFill>
                <a:schemeClr val="bg1"/>
              </a:solidFill>
              <a:effectLst>
                <a:outerShdw blurRad="63500" dist="63500" dir="2700000" algn="tl">
                  <a:srgbClr val="000000">
                    <a:alpha val="45000"/>
                  </a:srgbClr>
                </a:outerShdw>
              </a:effectLst>
              <a:latin typeface="Britannic Bold" pitchFamily="34" charset="0"/>
            </a:endParaRPr>
          </a:p>
        </p:txBody>
      </p:sp>
    </p:spTree>
    <p:extLst>
      <p:ext uri="{BB962C8B-B14F-4D97-AF65-F5344CB8AC3E}">
        <p14:creationId xmlns:p14="http://schemas.microsoft.com/office/powerpoint/2010/main" xmlns="" val="383117568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16:1-4</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13765" y="1074420"/>
            <a:ext cx="8449236" cy="5355312"/>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The money was to go to the body of believers in Jerusalem, to aid the saints who were suffering financial hardship (</a:t>
            </a:r>
            <a:r>
              <a:rPr lang="en-US" sz="2400" b="1" dirty="0" smtClean="0">
                <a:effectLst>
                  <a:outerShdw blurRad="38100" dist="38100" dir="2700000" algn="tl">
                    <a:srgbClr val="000000">
                      <a:alpha val="43137"/>
                    </a:srgbClr>
                  </a:outerShdw>
                </a:effectLst>
                <a:latin typeface="Cambria" pitchFamily="18" charset="0"/>
              </a:rPr>
              <a:t>16:3</a:t>
            </a:r>
            <a:r>
              <a:rPr lang="en-US" sz="2400" b="1" dirty="0" smtClean="0">
                <a:latin typeface="Cambria" pitchFamily="18" charset="0"/>
              </a:rPr>
              <a:t>). </a:t>
            </a:r>
          </a:p>
          <a:p>
            <a:pPr indent="457200">
              <a:spcAft>
                <a:spcPts val="1200"/>
              </a:spcAft>
            </a:pPr>
            <a:r>
              <a:rPr lang="en-US" sz="2400" b="1" dirty="0" smtClean="0">
                <a:latin typeface="Cambria" pitchFamily="18" charset="0"/>
              </a:rPr>
              <a:t>Because this was “above and beyond” their normal regular giving, Paul reminds them that they are to contribute to the special offering “as each may proper” (</a:t>
            </a:r>
            <a:r>
              <a:rPr lang="en-US" sz="2400" b="1" dirty="0" smtClean="0">
                <a:effectLst>
                  <a:outerShdw blurRad="38100" dist="38100" dir="2700000" algn="tl">
                    <a:srgbClr val="000000">
                      <a:alpha val="43137"/>
                    </a:srgbClr>
                  </a:outerShdw>
                </a:effectLst>
                <a:latin typeface="Cambria" pitchFamily="18" charset="0"/>
              </a:rPr>
              <a:t>16:2</a:t>
            </a:r>
            <a:r>
              <a:rPr lang="en-US" sz="2400" b="1" dirty="0" smtClean="0">
                <a:latin typeface="Cambria" pitchFamily="18" charset="0"/>
              </a:rPr>
              <a:t>) – that is, according to their ability.   </a:t>
            </a:r>
          </a:p>
          <a:p>
            <a:pPr indent="457200">
              <a:spcAft>
                <a:spcPts val="1200"/>
              </a:spcAft>
            </a:pPr>
            <a:r>
              <a:rPr lang="en-US" sz="2400" b="1" dirty="0" smtClean="0">
                <a:latin typeface="Cambria" pitchFamily="18" charset="0"/>
              </a:rPr>
              <a:t>Some could give more, some less.  Finally, Paul made special arrangements for the transport of this offering to those in need (</a:t>
            </a:r>
            <a:r>
              <a:rPr lang="en-US" sz="2400" b="1" dirty="0" smtClean="0">
                <a:effectLst>
                  <a:outerShdw blurRad="38100" dist="38100" dir="2700000" algn="tl">
                    <a:srgbClr val="000000">
                      <a:alpha val="43137"/>
                    </a:srgbClr>
                  </a:outerShdw>
                </a:effectLst>
                <a:latin typeface="Cambria" pitchFamily="18" charset="0"/>
              </a:rPr>
              <a:t>16:3-4</a:t>
            </a:r>
            <a:r>
              <a:rPr lang="en-US" sz="2400" b="1" dirty="0" smtClean="0">
                <a:latin typeface="Cambria" pitchFamily="18" charset="0"/>
              </a:rPr>
              <a:t>), indicating the uniqueness of this opportunity to bless others. </a:t>
            </a:r>
          </a:p>
          <a:p>
            <a:pPr indent="457200">
              <a:spcAft>
                <a:spcPts val="1200"/>
              </a:spcAft>
            </a:pPr>
            <a:r>
              <a:rPr lang="en-US" sz="2400" b="1" dirty="0" smtClean="0">
                <a:latin typeface="Cambria" pitchFamily="18" charset="0"/>
              </a:rPr>
              <a:t>In these verses, Paul touches on a number of important principles regarding giving.</a:t>
            </a:r>
          </a:p>
        </p:txBody>
      </p:sp>
    </p:spTree>
    <p:extLst>
      <p:ext uri="{BB962C8B-B14F-4D97-AF65-F5344CB8AC3E}">
        <p14:creationId xmlns:p14="http://schemas.microsoft.com/office/powerpoint/2010/main" xmlns="" val="180800560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16:1-4</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200362" y="1066800"/>
            <a:ext cx="8677835" cy="5724644"/>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These principles, </a:t>
            </a:r>
            <a:r>
              <a:rPr lang="en-US" sz="2400" b="1" i="1" dirty="0" smtClean="0">
                <a:effectLst>
                  <a:outerShdw blurRad="38100" dist="38100" dir="2700000" algn="tl">
                    <a:srgbClr val="000000">
                      <a:alpha val="43137"/>
                    </a:srgbClr>
                  </a:outerShdw>
                </a:effectLst>
                <a:latin typeface="Cambria" pitchFamily="18" charset="0"/>
              </a:rPr>
              <a:t>for giving</a:t>
            </a:r>
            <a:r>
              <a:rPr lang="en-US" sz="2400" b="1" dirty="0" smtClean="0">
                <a:latin typeface="Cambria" pitchFamily="18" charset="0"/>
              </a:rPr>
              <a:t>, are more thoroughly fleshed out in </a:t>
            </a:r>
            <a:r>
              <a:rPr lang="en-US" sz="2400" b="1" dirty="0" smtClean="0">
                <a:effectLst>
                  <a:outerShdw blurRad="38100" dist="38100" dir="2700000" algn="tl">
                    <a:srgbClr val="000000">
                      <a:alpha val="43137"/>
                    </a:srgbClr>
                  </a:outerShdw>
                </a:effectLst>
                <a:latin typeface="Cambria" pitchFamily="18" charset="0"/>
              </a:rPr>
              <a:t>2 Corinthians 8-9</a:t>
            </a:r>
            <a:r>
              <a:rPr lang="en-US" sz="2400" b="1" dirty="0" smtClean="0">
                <a:latin typeface="Cambria" pitchFamily="18" charset="0"/>
              </a:rPr>
              <a:t>.  However, we will highlight a few of them below.</a:t>
            </a:r>
          </a:p>
          <a:p>
            <a:pPr indent="457200">
              <a:spcAft>
                <a:spcPts val="1200"/>
              </a:spcAft>
            </a:pPr>
            <a:r>
              <a:rPr lang="en-US" sz="2200" b="1" dirty="0" smtClean="0">
                <a:effectLst>
                  <a:outerShdw blurRad="38100" dist="38100" dir="2700000" algn="tl">
                    <a:srgbClr val="000000">
                      <a:alpha val="43137"/>
                    </a:srgbClr>
                  </a:outerShdw>
                </a:effectLst>
                <a:latin typeface="Cambria" pitchFamily="18" charset="0"/>
              </a:rPr>
              <a:t>FIRST</a:t>
            </a:r>
            <a:r>
              <a:rPr lang="en-US" sz="2400" b="1" i="1" dirty="0" smtClean="0">
                <a:effectLst>
                  <a:outerShdw blurRad="38100" dist="38100" dir="2700000" algn="tl">
                    <a:srgbClr val="000000">
                      <a:alpha val="43137"/>
                    </a:srgbClr>
                  </a:outerShdw>
                </a:effectLst>
                <a:latin typeface="Cambria" pitchFamily="18" charset="0"/>
              </a:rPr>
              <a:t> – giving should be systematic</a:t>
            </a:r>
            <a:r>
              <a:rPr lang="en-US" sz="2400" b="1" dirty="0" smtClean="0">
                <a:latin typeface="Cambria" pitchFamily="18" charset="0"/>
              </a:rPr>
              <a:t>.  Paul urges the Corinthians to set aside money for this offering each week (</a:t>
            </a:r>
            <a:r>
              <a:rPr lang="en-US" sz="2400" b="1" dirty="0" smtClean="0">
                <a:effectLst>
                  <a:outerShdw blurRad="38100" dist="38100" dir="2700000" algn="tl">
                    <a:srgbClr val="000000">
                      <a:alpha val="43137"/>
                    </a:srgbClr>
                  </a:outerShdw>
                </a:effectLst>
                <a:latin typeface="Cambria" pitchFamily="18" charset="0"/>
              </a:rPr>
              <a:t>16:2</a:t>
            </a:r>
            <a:r>
              <a:rPr lang="en-US" sz="2400" b="1" dirty="0" smtClean="0">
                <a:latin typeface="Cambria" pitchFamily="18" charset="0"/>
              </a:rPr>
              <a:t>). This may refer to the weekly gathering for Sunday worship (</a:t>
            </a:r>
            <a:r>
              <a:rPr lang="en-US" sz="2400" b="1" dirty="0" smtClean="0">
                <a:effectLst>
                  <a:outerShdw blurRad="38100" dist="38100" dir="2700000" algn="tl">
                    <a:srgbClr val="000000">
                      <a:alpha val="43137"/>
                    </a:srgbClr>
                  </a:outerShdw>
                </a:effectLst>
                <a:latin typeface="Cambria" pitchFamily="18" charset="0"/>
              </a:rPr>
              <a:t>Acts 20:7</a:t>
            </a:r>
            <a:r>
              <a:rPr lang="en-US" sz="2400" b="1" dirty="0" smtClean="0">
                <a:latin typeface="Cambria" pitchFamily="18" charset="0"/>
              </a:rPr>
              <a:t>),  but it also indicates thoughtful planning setting aside the </a:t>
            </a:r>
            <a:r>
              <a:rPr lang="en-US" sz="2400" b="1" i="1" dirty="0" smtClean="0">
                <a:latin typeface="Cambria" pitchFamily="18" charset="0"/>
              </a:rPr>
              <a:t>“</a:t>
            </a:r>
            <a:r>
              <a:rPr lang="en-US" sz="2400" b="1" i="1" dirty="0" smtClean="0">
                <a:effectLst>
                  <a:outerShdw blurRad="38100" dist="38100" dir="2700000" algn="tl">
                    <a:srgbClr val="000000">
                      <a:alpha val="43137"/>
                    </a:srgbClr>
                  </a:outerShdw>
                </a:effectLst>
                <a:latin typeface="Cambria" pitchFamily="18" charset="0"/>
              </a:rPr>
              <a:t>firstfruits</a:t>
            </a:r>
            <a:r>
              <a:rPr lang="en-US" sz="2400" b="1" i="1" dirty="0" smtClean="0">
                <a:latin typeface="Cambria" pitchFamily="18" charset="0"/>
              </a:rPr>
              <a:t>”</a:t>
            </a:r>
            <a:r>
              <a:rPr lang="en-US" sz="2400" b="1" dirty="0" smtClean="0">
                <a:latin typeface="Cambria" pitchFamily="18" charset="0"/>
              </a:rPr>
              <a:t> of one’s earnings at the beginning of the week.</a:t>
            </a:r>
          </a:p>
          <a:p>
            <a:pPr indent="457200">
              <a:spcAft>
                <a:spcPts val="1200"/>
              </a:spcAft>
            </a:pPr>
            <a:r>
              <a:rPr lang="en-US" sz="2400" b="1" dirty="0" smtClean="0">
                <a:latin typeface="Cambria" pitchFamily="18" charset="0"/>
              </a:rPr>
              <a:t>This was </a:t>
            </a:r>
            <a:r>
              <a:rPr lang="en-US" sz="2400" b="1" u="sng" dirty="0" smtClean="0">
                <a:latin typeface="Cambria" pitchFamily="18" charset="0"/>
              </a:rPr>
              <a:t>not</a:t>
            </a:r>
            <a:r>
              <a:rPr lang="en-US" sz="2400" b="1" dirty="0" smtClean="0">
                <a:latin typeface="Cambria" pitchFamily="18" charset="0"/>
              </a:rPr>
              <a:t> supposed to be a </a:t>
            </a:r>
            <a:r>
              <a:rPr lang="en-US" sz="2400" b="1" i="1" dirty="0" smtClean="0">
                <a:latin typeface="Cambria" pitchFamily="18" charset="0"/>
              </a:rPr>
              <a:t>“</a:t>
            </a:r>
            <a:r>
              <a:rPr lang="en-US" sz="2400" b="1" i="1" dirty="0" smtClean="0">
                <a:effectLst>
                  <a:outerShdw blurRad="38100" dist="38100" dir="2700000" algn="tl">
                    <a:srgbClr val="000000">
                      <a:alpha val="43137"/>
                    </a:srgbClr>
                  </a:outerShdw>
                </a:effectLst>
                <a:latin typeface="Cambria" pitchFamily="18" charset="0"/>
              </a:rPr>
              <a:t>spare change</a:t>
            </a:r>
            <a:r>
              <a:rPr lang="en-US" sz="2400" b="1" i="1" dirty="0" smtClean="0">
                <a:latin typeface="Cambria" pitchFamily="18" charset="0"/>
              </a:rPr>
              <a:t>,”</a:t>
            </a:r>
            <a:r>
              <a:rPr lang="en-US" sz="2400" b="1" dirty="0" smtClean="0">
                <a:latin typeface="Cambria" pitchFamily="18" charset="0"/>
              </a:rPr>
              <a:t> last minute offering when Paul arrived. </a:t>
            </a:r>
          </a:p>
          <a:p>
            <a:pPr indent="457200">
              <a:spcAft>
                <a:spcPts val="1200"/>
              </a:spcAft>
            </a:pPr>
            <a:r>
              <a:rPr lang="en-US" sz="2400" b="1" dirty="0" smtClean="0">
                <a:latin typeface="Cambria" pitchFamily="18" charset="0"/>
              </a:rPr>
              <a:t>He urges careful, conscious, and deliberate giving.  This is why he tells them to systematically or regularly </a:t>
            </a:r>
            <a:r>
              <a:rPr lang="en-US" sz="2400" b="1" i="1" dirty="0" smtClean="0">
                <a:latin typeface="Cambria" pitchFamily="18" charset="0"/>
              </a:rPr>
              <a:t>“</a:t>
            </a:r>
            <a:r>
              <a:rPr lang="en-US" sz="2400" b="1" i="1" dirty="0" smtClean="0">
                <a:effectLst>
                  <a:outerShdw blurRad="38100" dist="38100" dir="2700000" algn="tl">
                    <a:srgbClr val="000000">
                      <a:alpha val="43137"/>
                    </a:srgbClr>
                  </a:outerShdw>
                </a:effectLst>
                <a:latin typeface="Cambria" pitchFamily="18" charset="0"/>
              </a:rPr>
              <a:t>put aside and save</a:t>
            </a:r>
            <a:r>
              <a:rPr lang="en-US" sz="2400" b="1" i="1" dirty="0" smtClean="0">
                <a:latin typeface="Cambria" pitchFamily="18" charset="0"/>
              </a:rPr>
              <a:t>” </a:t>
            </a:r>
            <a:r>
              <a:rPr lang="en-US" sz="2400" b="1" dirty="0" smtClean="0">
                <a:latin typeface="Cambria" pitchFamily="18" charset="0"/>
              </a:rPr>
              <a:t>(</a:t>
            </a:r>
            <a:r>
              <a:rPr lang="en-US" sz="2400" b="1" dirty="0" smtClean="0">
                <a:effectLst>
                  <a:outerShdw blurRad="38100" dist="38100" dir="2700000" algn="tl">
                    <a:srgbClr val="000000">
                      <a:alpha val="43137"/>
                    </a:srgbClr>
                  </a:outerShdw>
                </a:effectLst>
                <a:latin typeface="Cambria" pitchFamily="18" charset="0"/>
              </a:rPr>
              <a:t>16:2</a:t>
            </a:r>
            <a:r>
              <a:rPr lang="en-US" sz="2400" b="1" dirty="0" smtClean="0">
                <a:latin typeface="Cambria" pitchFamily="18" charset="0"/>
              </a:rPr>
              <a:t>).</a:t>
            </a:r>
          </a:p>
        </p:txBody>
      </p:sp>
    </p:spTree>
    <p:extLst>
      <p:ext uri="{BB962C8B-B14F-4D97-AF65-F5344CB8AC3E}">
        <p14:creationId xmlns:p14="http://schemas.microsoft.com/office/powerpoint/2010/main" xmlns="" val="120920784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16:1-4</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13765" y="1206500"/>
            <a:ext cx="8547848" cy="5139869"/>
          </a:xfrm>
          <a:prstGeom prst="rect">
            <a:avLst/>
          </a:prstGeom>
          <a:noFill/>
          <a:effectLst/>
        </p:spPr>
        <p:txBody>
          <a:bodyPr wrap="square" rtlCol="0">
            <a:spAutoFit/>
          </a:bodyPr>
          <a:lstStyle/>
          <a:p>
            <a:pPr indent="457200">
              <a:spcAft>
                <a:spcPts val="1200"/>
              </a:spcAft>
            </a:pPr>
            <a:r>
              <a:rPr lang="en-US" sz="2200" b="1" dirty="0" smtClean="0">
                <a:effectLst>
                  <a:outerShdw blurRad="38100" dist="38100" dir="2700000" algn="tl">
                    <a:srgbClr val="000000">
                      <a:alpha val="43137"/>
                    </a:srgbClr>
                  </a:outerShdw>
                </a:effectLst>
                <a:latin typeface="Cambria" pitchFamily="18" charset="0"/>
              </a:rPr>
              <a:t>SECOND</a:t>
            </a:r>
            <a:r>
              <a:rPr lang="en-US" sz="2400" b="1" i="1" dirty="0" smtClean="0">
                <a:effectLst>
                  <a:outerShdw blurRad="38100" dist="38100" dir="2700000" algn="tl">
                    <a:srgbClr val="000000">
                      <a:alpha val="43137"/>
                    </a:srgbClr>
                  </a:outerShdw>
                </a:effectLst>
                <a:latin typeface="Cambria" pitchFamily="18" charset="0"/>
              </a:rPr>
              <a:t> – giving should be an individual matter according to one’s ability</a:t>
            </a:r>
            <a:r>
              <a:rPr lang="en-US" sz="2400" b="1" dirty="0" smtClean="0">
                <a:latin typeface="Cambria" pitchFamily="18" charset="0"/>
              </a:rPr>
              <a:t>.  Paul says, </a:t>
            </a:r>
            <a:r>
              <a:rPr lang="en-US" sz="2400" b="1" i="1" dirty="0" smtClean="0">
                <a:latin typeface="Cambria" pitchFamily="18" charset="0"/>
              </a:rPr>
              <a:t>“</a:t>
            </a:r>
            <a:r>
              <a:rPr lang="en-US" sz="2400" b="1" i="1" dirty="0" smtClean="0">
                <a:effectLst>
                  <a:outerShdw blurRad="38100" dist="38100" dir="2700000" algn="tl">
                    <a:srgbClr val="000000">
                      <a:alpha val="43137"/>
                    </a:srgbClr>
                  </a:outerShdw>
                </a:effectLst>
                <a:latin typeface="Cambria" pitchFamily="18" charset="0"/>
              </a:rPr>
              <a:t>every week each one</a:t>
            </a:r>
            <a:r>
              <a:rPr lang="en-US" sz="2400" b="1" i="1" dirty="0" smtClean="0">
                <a:latin typeface="Cambria" pitchFamily="18" charset="0"/>
              </a:rPr>
              <a:t>” </a:t>
            </a:r>
            <a:r>
              <a:rPr lang="en-US" sz="2400" b="1" dirty="0" smtClean="0">
                <a:latin typeface="Cambria" pitchFamily="18" charset="0"/>
              </a:rPr>
              <a:t>should support the Jerusalem relief fund, not just the particularly wealthy or these who are overly sacrificial. </a:t>
            </a:r>
          </a:p>
          <a:p>
            <a:pPr indent="457200">
              <a:spcAft>
                <a:spcPts val="1200"/>
              </a:spcAft>
            </a:pPr>
            <a:r>
              <a:rPr lang="en-US" sz="2400" b="1" dirty="0" smtClean="0">
                <a:latin typeface="Cambria" pitchFamily="18" charset="0"/>
              </a:rPr>
              <a:t>Not just people with personal connections to the brothers and sisters in Jerusalem.  </a:t>
            </a:r>
          </a:p>
          <a:p>
            <a:pPr indent="457200">
              <a:spcAft>
                <a:spcPts val="1200"/>
              </a:spcAft>
            </a:pPr>
            <a:r>
              <a:rPr lang="en-US" sz="2400" b="1" dirty="0" smtClean="0">
                <a:latin typeface="Cambria" pitchFamily="18" charset="0"/>
              </a:rPr>
              <a:t>Everybody was to get involved in giving something into the offering for those in need far away.</a:t>
            </a:r>
          </a:p>
          <a:p>
            <a:pPr indent="457200">
              <a:spcAft>
                <a:spcPts val="1200"/>
              </a:spcAft>
            </a:pPr>
            <a:r>
              <a:rPr lang="en-US" sz="2400" b="1" dirty="0" smtClean="0">
                <a:latin typeface="Cambria" pitchFamily="18" charset="0"/>
              </a:rPr>
              <a:t>This didn’t mean that each member of the Corinthian congregation was expected to give the same amount. </a:t>
            </a:r>
          </a:p>
          <a:p>
            <a:pPr indent="457200">
              <a:spcAft>
                <a:spcPts val="1200"/>
              </a:spcAft>
            </a:pPr>
            <a:r>
              <a:rPr lang="en-US" sz="2400" b="1" dirty="0" smtClean="0">
                <a:latin typeface="Cambria" pitchFamily="18" charset="0"/>
              </a:rPr>
              <a:t>Instead Paul says that each should give </a:t>
            </a:r>
            <a:r>
              <a:rPr lang="en-US" sz="2400" b="1" i="1" dirty="0" smtClean="0">
                <a:latin typeface="Cambria" pitchFamily="18" charset="0"/>
              </a:rPr>
              <a:t>“as he may prosper”</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16:2</a:t>
            </a:r>
            <a:r>
              <a:rPr lang="en-US" sz="2400" b="1" dirty="0" smtClean="0">
                <a:latin typeface="Cambria" pitchFamily="18" charset="0"/>
              </a:rPr>
              <a:t>).</a:t>
            </a:r>
          </a:p>
        </p:txBody>
      </p:sp>
    </p:spTree>
    <p:extLst>
      <p:ext uri="{BB962C8B-B14F-4D97-AF65-F5344CB8AC3E}">
        <p14:creationId xmlns:p14="http://schemas.microsoft.com/office/powerpoint/2010/main" xmlns="" val="333827546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left)">
                                      <p:cBhvr>
                                        <p:cTn id="27" dur="1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16:1-4</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13764" y="1089498"/>
            <a:ext cx="8601635" cy="5724644"/>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While the amount of their weekly wages might differ, drastically, all of them should have the same attitude toward giving: as an expression of thankfulness for whatever the amount of the Lord’s blessing.</a:t>
            </a:r>
          </a:p>
          <a:p>
            <a:pPr indent="457200">
              <a:spcAft>
                <a:spcPts val="1200"/>
              </a:spcAft>
            </a:pPr>
            <a:r>
              <a:rPr lang="en-US" sz="2200" b="1" dirty="0" smtClean="0">
                <a:effectLst>
                  <a:outerShdw blurRad="38100" dist="38100" dir="2700000" algn="tl">
                    <a:srgbClr val="000000">
                      <a:alpha val="43137"/>
                    </a:srgbClr>
                  </a:outerShdw>
                </a:effectLst>
                <a:latin typeface="Cambria" pitchFamily="18" charset="0"/>
              </a:rPr>
              <a:t>THIRD</a:t>
            </a:r>
            <a:r>
              <a:rPr lang="en-US" sz="2400" b="1" i="1" dirty="0" smtClean="0">
                <a:effectLst>
                  <a:outerShdw blurRad="38100" dist="38100" dir="2700000" algn="tl">
                    <a:srgbClr val="000000">
                      <a:alpha val="43137"/>
                    </a:srgbClr>
                  </a:outerShdw>
                </a:effectLst>
                <a:latin typeface="Cambria" pitchFamily="18" charset="0"/>
              </a:rPr>
              <a:t> – giving should be a private matter, not a public spectacle</a:t>
            </a:r>
            <a:r>
              <a:rPr lang="en-US" sz="2400" b="1" dirty="0" smtClean="0">
                <a:latin typeface="Cambria" pitchFamily="18" charset="0"/>
              </a:rPr>
              <a:t>.  Paul did not want to employ marketing gimmicks, tacky fundraising stunts, or strong-arm tactics. </a:t>
            </a:r>
          </a:p>
          <a:p>
            <a:pPr indent="457200">
              <a:spcAft>
                <a:spcPts val="1200"/>
              </a:spcAft>
            </a:pPr>
            <a:r>
              <a:rPr lang="en-US" sz="2400" b="1" dirty="0" smtClean="0">
                <a:latin typeface="Cambria" pitchFamily="18" charset="0"/>
              </a:rPr>
              <a:t>Paul did not do anything that would compromise each believer’s personal decision about giving.  In fact, he made it a point that </a:t>
            </a:r>
            <a:r>
              <a:rPr lang="en-US" sz="2400" b="1" i="1" dirty="0" smtClean="0">
                <a:latin typeface="Cambria" pitchFamily="18" charset="0"/>
              </a:rPr>
              <a:t>“</a:t>
            </a:r>
            <a:r>
              <a:rPr lang="en-US" sz="2400" b="1" i="1" dirty="0" smtClean="0">
                <a:effectLst>
                  <a:outerShdw blurRad="38100" dist="38100" dir="2700000" algn="tl">
                    <a:srgbClr val="000000">
                      <a:alpha val="43137"/>
                    </a:srgbClr>
                  </a:outerShdw>
                </a:effectLst>
                <a:latin typeface="Cambria" pitchFamily="18" charset="0"/>
              </a:rPr>
              <a:t>no collection be made</a:t>
            </a:r>
            <a:r>
              <a:rPr lang="en-US" sz="2400" b="1" i="1" dirty="0" smtClean="0">
                <a:latin typeface="Cambria" pitchFamily="18" charset="0"/>
              </a:rPr>
              <a:t>”</a:t>
            </a:r>
            <a:r>
              <a:rPr lang="en-US" sz="2400" b="1" dirty="0" smtClean="0">
                <a:latin typeface="Cambria" pitchFamily="18" charset="0"/>
              </a:rPr>
              <a:t> when he arrived in Corinth (</a:t>
            </a:r>
            <a:r>
              <a:rPr lang="en-US" sz="2400" b="1" dirty="0" smtClean="0">
                <a:effectLst>
                  <a:outerShdw blurRad="38100" dist="38100" dir="2700000" algn="tl">
                    <a:srgbClr val="000000">
                      <a:alpha val="43137"/>
                    </a:srgbClr>
                  </a:outerShdw>
                </a:effectLst>
                <a:latin typeface="Cambria" pitchFamily="18" charset="0"/>
              </a:rPr>
              <a:t>16:2</a:t>
            </a:r>
            <a:r>
              <a:rPr lang="en-US" sz="2400" b="1" dirty="0" smtClean="0">
                <a:latin typeface="Cambria" pitchFamily="18" charset="0"/>
              </a:rPr>
              <a:t>).</a:t>
            </a:r>
          </a:p>
          <a:p>
            <a:pPr indent="457200">
              <a:spcAft>
                <a:spcPts val="1200"/>
              </a:spcAft>
            </a:pPr>
            <a:r>
              <a:rPr lang="en-US" sz="2400" b="1" dirty="0" smtClean="0">
                <a:latin typeface="Cambria" pitchFamily="18" charset="0"/>
              </a:rPr>
              <a:t>The envelope containing each believer’s offering should be sealed.  Paul was particularly discreet when it came to handling the Corinthian Church’s pooled offering.</a:t>
            </a:r>
          </a:p>
        </p:txBody>
      </p:sp>
    </p:spTree>
    <p:extLst>
      <p:ext uri="{BB962C8B-B14F-4D97-AF65-F5344CB8AC3E}">
        <p14:creationId xmlns:p14="http://schemas.microsoft.com/office/powerpoint/2010/main" xmlns="" val="217557109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16:1-4</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13764" y="1206500"/>
            <a:ext cx="8601635" cy="4985980"/>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He wanted no personal part in collecting it, counting it,  or delivering it.  He would, however, put his seal of approval on whomever they chose to deliver it, accompanying them himself if the gift were larger enough (</a:t>
            </a:r>
            <a:r>
              <a:rPr lang="en-US" sz="2400" b="1" dirty="0" smtClean="0">
                <a:effectLst>
                  <a:outerShdw blurRad="38100" dist="38100" dir="2700000" algn="tl">
                    <a:srgbClr val="000000">
                      <a:alpha val="43137"/>
                    </a:srgbClr>
                  </a:outerShdw>
                </a:effectLst>
                <a:latin typeface="Cambria" pitchFamily="18" charset="0"/>
              </a:rPr>
              <a:t>16:3-4</a:t>
            </a:r>
            <a:r>
              <a:rPr lang="en-US" sz="2400" b="1" dirty="0" smtClean="0">
                <a:latin typeface="Cambria" pitchFamily="18" charset="0"/>
              </a:rPr>
              <a:t>).  </a:t>
            </a:r>
          </a:p>
          <a:p>
            <a:pPr indent="457200">
              <a:spcAft>
                <a:spcPts val="1200"/>
              </a:spcAft>
            </a:pPr>
            <a:r>
              <a:rPr lang="en-US" sz="2400" b="1" dirty="0" smtClean="0">
                <a:latin typeface="Cambria" pitchFamily="18" charset="0"/>
              </a:rPr>
              <a:t>Paul just scratches the surface on giving in this letter.  His detailed treatment of money will come in his next letter to the Corinthian church.</a:t>
            </a:r>
          </a:p>
          <a:p>
            <a:pPr indent="457200">
              <a:spcAft>
                <a:spcPts val="1200"/>
              </a:spcAft>
            </a:pPr>
            <a:r>
              <a:rPr lang="en-US" sz="2400" b="1" dirty="0" smtClean="0">
                <a:latin typeface="Cambria" pitchFamily="18" charset="0"/>
              </a:rPr>
              <a:t>Nevertheless, by turning the Corinthians attention toward the desperate needs of the church in Jerusalem </a:t>
            </a:r>
            <a:r>
              <a:rPr lang="en-US" sz="2400" b="1" dirty="0" smtClean="0">
                <a:effectLst>
                  <a:outerShdw blurRad="38100" dist="38100" dir="2700000" algn="tl">
                    <a:srgbClr val="000000">
                      <a:alpha val="43137"/>
                    </a:srgbClr>
                  </a:outerShdw>
                </a:effectLst>
                <a:latin typeface="Cambria" pitchFamily="18" charset="0"/>
              </a:rPr>
              <a:t>. . . </a:t>
            </a:r>
          </a:p>
          <a:p>
            <a:pPr indent="457200">
              <a:spcAft>
                <a:spcPts val="1200"/>
              </a:spcAft>
            </a:pPr>
            <a:r>
              <a:rPr lang="en-US" sz="2400" b="1" dirty="0" smtClean="0">
                <a:latin typeface="Cambria" pitchFamily="18" charset="0"/>
              </a:rPr>
              <a:t> And by calling on them to contribute to the cooperative efforts of other churches in the larger body of Christ, Paul seeks to correct their long-standing habit of selfishness. </a:t>
            </a:r>
          </a:p>
        </p:txBody>
      </p:sp>
    </p:spTree>
    <p:extLst>
      <p:ext uri="{BB962C8B-B14F-4D97-AF65-F5344CB8AC3E}">
        <p14:creationId xmlns:p14="http://schemas.microsoft.com/office/powerpoint/2010/main" xmlns="" val="3827488628"/>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13765" y="1206500"/>
            <a:ext cx="8686800" cy="5586145"/>
          </a:xfrm>
          <a:prstGeom prst="rect">
            <a:avLst/>
          </a:prstGeom>
          <a:solidFill>
            <a:srgbClr val="C5E6FF"/>
          </a:solidFill>
          <a:ln w="25400">
            <a:solidFill>
              <a:srgbClr val="002060"/>
            </a:solidFill>
          </a:ln>
          <a:effectLst>
            <a:outerShdw blurRad="50800" dist="50800" dir="18900000" algn="bl" rotWithShape="0">
              <a:prstClr val="black">
                <a:alpha val="70000"/>
              </a:prstClr>
            </a:outerShdw>
          </a:effectLst>
        </p:spPr>
        <p:txBody>
          <a:bodyPr wrap="square" lIns="182880" tIns="182880" rIns="182880" bIns="91440" rtlCol="0">
            <a:spAutoFit/>
          </a:bodyPr>
          <a:lstStyle/>
          <a:p>
            <a:r>
              <a:rPr lang="en-US" sz="2300" b="1" i="1" baseline="30000" dirty="0" smtClean="0">
                <a:effectLst>
                  <a:outerShdw blurRad="38100" dist="38100" dir="2700000" algn="tl">
                    <a:srgbClr val="000000">
                      <a:alpha val="43137"/>
                    </a:srgbClr>
                  </a:outerShdw>
                </a:effectLst>
                <a:latin typeface="Georgia" panose="02040502050405020303" pitchFamily="18" charset="0"/>
              </a:rPr>
              <a:t>5</a:t>
            </a:r>
            <a:r>
              <a:rPr lang="en-US" sz="2300" i="1" dirty="0" smtClean="0">
                <a:latin typeface="Georgia" panose="02040502050405020303" pitchFamily="18" charset="0"/>
              </a:rPr>
              <a:t>Now </a:t>
            </a:r>
            <a:r>
              <a:rPr lang="en-US" sz="2300" i="1" dirty="0">
                <a:latin typeface="Georgia" panose="02040502050405020303" pitchFamily="18" charset="0"/>
              </a:rPr>
              <a:t>I will come to you when I pass through Macedonia (for I am passing through Macedonia</a:t>
            </a:r>
            <a:r>
              <a:rPr lang="en-US" sz="2300" i="1" dirty="0" smtClean="0">
                <a:latin typeface="Georgia" panose="02040502050405020303" pitchFamily="18" charset="0"/>
              </a:rPr>
              <a:t>). </a:t>
            </a:r>
            <a:r>
              <a:rPr lang="en-US" sz="2300" i="1" dirty="0">
                <a:latin typeface="Georgia" panose="02040502050405020303" pitchFamily="18" charset="0"/>
              </a:rPr>
              <a:t> </a:t>
            </a:r>
            <a:r>
              <a:rPr lang="en-US" sz="2300" b="1" i="1" baseline="30000" dirty="0" smtClean="0">
                <a:effectLst>
                  <a:outerShdw blurRad="38100" dist="38100" dir="2700000" algn="tl">
                    <a:srgbClr val="000000">
                      <a:alpha val="43137"/>
                    </a:srgbClr>
                  </a:outerShdw>
                </a:effectLst>
                <a:latin typeface="Georgia" panose="02040502050405020303" pitchFamily="18" charset="0"/>
              </a:rPr>
              <a:t>6</a:t>
            </a:r>
            <a:r>
              <a:rPr lang="en-US" sz="2300" i="1" dirty="0" smtClean="0">
                <a:latin typeface="Georgia" panose="02040502050405020303" pitchFamily="18" charset="0"/>
              </a:rPr>
              <a:t>And </a:t>
            </a:r>
            <a:r>
              <a:rPr lang="en-US" sz="2300" i="1" dirty="0">
                <a:latin typeface="Georgia" panose="02040502050405020303" pitchFamily="18" charset="0"/>
              </a:rPr>
              <a:t>it may be that I will remain, or even spend the winter with you, that you may send me on my journey, wherever I go</a:t>
            </a:r>
            <a:r>
              <a:rPr lang="en-US" sz="2300" i="1" dirty="0" smtClean="0">
                <a:latin typeface="Georgia" panose="02040502050405020303" pitchFamily="18" charset="0"/>
              </a:rPr>
              <a:t>. </a:t>
            </a:r>
            <a:r>
              <a:rPr lang="en-US" sz="2300" i="1" dirty="0">
                <a:latin typeface="Georgia" panose="02040502050405020303" pitchFamily="18" charset="0"/>
              </a:rPr>
              <a:t> </a:t>
            </a:r>
            <a:r>
              <a:rPr lang="en-US" sz="2300" b="1" i="1" baseline="30000" dirty="0" smtClean="0">
                <a:effectLst>
                  <a:outerShdw blurRad="38100" dist="38100" dir="2700000" algn="tl">
                    <a:srgbClr val="000000">
                      <a:alpha val="43137"/>
                    </a:srgbClr>
                  </a:outerShdw>
                </a:effectLst>
                <a:latin typeface="Georgia" panose="02040502050405020303" pitchFamily="18" charset="0"/>
              </a:rPr>
              <a:t>7</a:t>
            </a:r>
            <a:r>
              <a:rPr lang="en-US" sz="2300" i="1" dirty="0" smtClean="0">
                <a:latin typeface="Georgia" panose="02040502050405020303" pitchFamily="18" charset="0"/>
              </a:rPr>
              <a:t>For </a:t>
            </a:r>
            <a:r>
              <a:rPr lang="en-US" sz="2300" i="1" dirty="0">
                <a:latin typeface="Georgia" panose="02040502050405020303" pitchFamily="18" charset="0"/>
              </a:rPr>
              <a:t>I do not wish to see you now on the way; but I hope to stay a while with you, if the Lord permits.  </a:t>
            </a:r>
            <a:r>
              <a:rPr lang="en-US" sz="2300" b="1" i="1" baseline="30000" dirty="0" smtClean="0">
                <a:effectLst>
                  <a:outerShdw blurRad="38100" dist="38100" dir="2700000" algn="tl">
                    <a:srgbClr val="000000">
                      <a:alpha val="43137"/>
                    </a:srgbClr>
                  </a:outerShdw>
                </a:effectLst>
                <a:latin typeface="Georgia" panose="02040502050405020303" pitchFamily="18" charset="0"/>
              </a:rPr>
              <a:t>8</a:t>
            </a:r>
            <a:r>
              <a:rPr lang="en-US" sz="2300" i="1" dirty="0" smtClean="0">
                <a:latin typeface="Georgia" panose="02040502050405020303" pitchFamily="18" charset="0"/>
              </a:rPr>
              <a:t>But </a:t>
            </a:r>
            <a:r>
              <a:rPr lang="en-US" sz="2300" i="1" dirty="0">
                <a:latin typeface="Georgia" panose="02040502050405020303" pitchFamily="18" charset="0"/>
              </a:rPr>
              <a:t>I will tarry in Ephesus until Pentecost.  </a:t>
            </a:r>
            <a:r>
              <a:rPr lang="en-US" sz="2300" b="1" i="1" baseline="30000" dirty="0" smtClean="0">
                <a:effectLst>
                  <a:outerShdw blurRad="38100" dist="38100" dir="2700000" algn="tl">
                    <a:srgbClr val="000000">
                      <a:alpha val="43137"/>
                    </a:srgbClr>
                  </a:outerShdw>
                </a:effectLst>
                <a:latin typeface="Georgia" panose="02040502050405020303" pitchFamily="18" charset="0"/>
              </a:rPr>
              <a:t>9</a:t>
            </a:r>
            <a:r>
              <a:rPr lang="en-US" sz="2300" i="1" dirty="0" smtClean="0">
                <a:latin typeface="Georgia" panose="02040502050405020303" pitchFamily="18" charset="0"/>
              </a:rPr>
              <a:t>For</a:t>
            </a:r>
            <a:r>
              <a:rPr lang="en-US" sz="2300" i="1" dirty="0">
                <a:latin typeface="Georgia" panose="02040502050405020303" pitchFamily="18" charset="0"/>
              </a:rPr>
              <a:t> a great and effective door has opened to me, and there are many adversaries</a:t>
            </a:r>
            <a:r>
              <a:rPr lang="en-US" sz="2300" i="1" dirty="0" smtClean="0">
                <a:latin typeface="Georgia" panose="02040502050405020303" pitchFamily="18" charset="0"/>
              </a:rPr>
              <a:t>.  </a:t>
            </a:r>
            <a:r>
              <a:rPr lang="en-US" sz="2300" b="1" i="1" baseline="30000" dirty="0" smtClean="0">
                <a:effectLst>
                  <a:outerShdw blurRad="38100" dist="38100" dir="2700000" algn="tl">
                    <a:srgbClr val="000000">
                      <a:alpha val="43137"/>
                    </a:srgbClr>
                  </a:outerShdw>
                </a:effectLst>
                <a:latin typeface="Georgia" panose="02040502050405020303" pitchFamily="18" charset="0"/>
              </a:rPr>
              <a:t>10</a:t>
            </a:r>
            <a:r>
              <a:rPr lang="en-US" sz="2300" i="1" dirty="0" smtClean="0">
                <a:latin typeface="Georgia" panose="02040502050405020303" pitchFamily="18" charset="0"/>
              </a:rPr>
              <a:t>And</a:t>
            </a:r>
            <a:r>
              <a:rPr lang="en-US" sz="2300" i="1" dirty="0">
                <a:latin typeface="Georgia" panose="02040502050405020303" pitchFamily="18" charset="0"/>
              </a:rPr>
              <a:t> if Timothy comes, see that he may be with you without fear; for he does the work of the Lord, as I also do. </a:t>
            </a:r>
            <a:r>
              <a:rPr lang="en-US" sz="2300" b="1" i="1" baseline="30000" dirty="0" smtClean="0">
                <a:effectLst>
                  <a:outerShdw blurRad="38100" dist="38100" dir="2700000" algn="tl">
                    <a:srgbClr val="000000">
                      <a:alpha val="43137"/>
                    </a:srgbClr>
                  </a:outerShdw>
                </a:effectLst>
                <a:latin typeface="Georgia" panose="02040502050405020303" pitchFamily="18" charset="0"/>
              </a:rPr>
              <a:t>11</a:t>
            </a:r>
            <a:r>
              <a:rPr lang="en-US" sz="2300" i="1" dirty="0" smtClean="0">
                <a:latin typeface="Georgia" panose="02040502050405020303" pitchFamily="18" charset="0"/>
              </a:rPr>
              <a:t>Therefore </a:t>
            </a:r>
            <a:r>
              <a:rPr lang="en-US" sz="2300" i="1" dirty="0">
                <a:latin typeface="Georgia" panose="02040502050405020303" pitchFamily="18" charset="0"/>
              </a:rPr>
              <a:t>let no one despise him. But send him on his journey in peace, that he may come to me; for I am waiting for him with the </a:t>
            </a:r>
            <a:r>
              <a:rPr lang="en-US" sz="2300" i="1" dirty="0" smtClean="0">
                <a:latin typeface="Georgia" panose="02040502050405020303" pitchFamily="18" charset="0"/>
              </a:rPr>
              <a:t>brethren.  </a:t>
            </a:r>
            <a:r>
              <a:rPr lang="en-US" sz="2300" b="1" i="1" baseline="30000" dirty="0" smtClean="0">
                <a:effectLst>
                  <a:outerShdw blurRad="38100" dist="38100" dir="2700000" algn="tl">
                    <a:srgbClr val="000000">
                      <a:alpha val="43137"/>
                    </a:srgbClr>
                  </a:outerShdw>
                </a:effectLst>
                <a:latin typeface="Georgia" panose="02040502050405020303" pitchFamily="18" charset="0"/>
              </a:rPr>
              <a:t>12</a:t>
            </a:r>
            <a:r>
              <a:rPr lang="en-US" sz="2300" i="1" dirty="0" smtClean="0">
                <a:latin typeface="Georgia" panose="02040502050405020303" pitchFamily="18" charset="0"/>
              </a:rPr>
              <a:t>Now </a:t>
            </a:r>
            <a:r>
              <a:rPr lang="en-US" sz="2300" i="1" dirty="0">
                <a:latin typeface="Georgia" panose="02040502050405020303" pitchFamily="18" charset="0"/>
              </a:rPr>
              <a:t>concerning our brother Apollos, I strongly urged him to come to you with the brethren, but he was quite unwilling to come at this time; however, he will come when he has a convenient time.</a:t>
            </a:r>
          </a:p>
        </p:txBody>
      </p:sp>
      <p:sp>
        <p:nvSpPr>
          <p:cNvPr id="6"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16:5-12</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9"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Tree>
    <p:extLst>
      <p:ext uri="{BB962C8B-B14F-4D97-AF65-F5344CB8AC3E}">
        <p14:creationId xmlns:p14="http://schemas.microsoft.com/office/powerpoint/2010/main" xmlns="" val="211932197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out)">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4" y="762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16:5-12</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228600" y="1143000"/>
            <a:ext cx="8733865" cy="5355312"/>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After urging the Corinthians to prepare their special financial assistance prior to his arrival (</a:t>
            </a:r>
            <a:r>
              <a:rPr lang="en-US" sz="2400" b="1" dirty="0" smtClean="0">
                <a:effectLst>
                  <a:outerShdw blurRad="38100" dist="38100" dir="2700000" algn="tl">
                    <a:srgbClr val="000000">
                      <a:alpha val="43137"/>
                    </a:srgbClr>
                  </a:outerShdw>
                </a:effectLst>
                <a:latin typeface="Cambria" pitchFamily="18" charset="0"/>
              </a:rPr>
              <a:t>16:3-4</a:t>
            </a:r>
            <a:r>
              <a:rPr lang="en-US" sz="2400" b="1" dirty="0" smtClean="0">
                <a:latin typeface="Cambria" pitchFamily="18" charset="0"/>
              </a:rPr>
              <a:t>), Paul moves into a brief discussion of his anticipated itinerary. </a:t>
            </a:r>
          </a:p>
          <a:p>
            <a:pPr indent="457200">
              <a:spcAft>
                <a:spcPts val="1200"/>
              </a:spcAft>
            </a:pPr>
            <a:r>
              <a:rPr lang="en-US" sz="2400" b="1" dirty="0" smtClean="0">
                <a:latin typeface="Cambria" pitchFamily="18" charset="0"/>
              </a:rPr>
              <a:t>In these verses he exhibits the high value he places on personal, one-on-one discipleship </a:t>
            </a:r>
            <a:r>
              <a:rPr lang="en-US" sz="2400" b="1" dirty="0" smtClean="0">
                <a:effectLst>
                  <a:outerShdw blurRad="38100" dist="38100" dir="2700000" algn="tl">
                    <a:srgbClr val="000000">
                      <a:alpha val="43137"/>
                    </a:srgbClr>
                  </a:outerShdw>
                </a:effectLst>
                <a:latin typeface="Cambria" pitchFamily="18" charset="0"/>
              </a:rPr>
              <a:t>. . . </a:t>
            </a:r>
          </a:p>
          <a:p>
            <a:pPr indent="457200">
              <a:spcAft>
                <a:spcPts val="1200"/>
              </a:spcAft>
            </a:pPr>
            <a:r>
              <a:rPr lang="en-US" sz="2400" b="1" dirty="0" smtClean="0">
                <a:latin typeface="Cambria" pitchFamily="18" charset="0"/>
              </a:rPr>
              <a:t>Highlighting his anticipated visit, Timothy’s on-the-ground work among them, and the hoped-for arrival of Apollos.  Just emphasizes Paul’s preference for being personally presence as a means of authentic discipleship.</a:t>
            </a:r>
          </a:p>
          <a:p>
            <a:pPr indent="457200">
              <a:spcAft>
                <a:spcPts val="1200"/>
              </a:spcAft>
            </a:pPr>
            <a:r>
              <a:rPr lang="en-US" sz="2400" b="1" dirty="0" smtClean="0">
                <a:latin typeface="Cambria" pitchFamily="18" charset="0"/>
              </a:rPr>
              <a:t>Paul shared his travel plans to visit Macedonia (</a:t>
            </a:r>
            <a:r>
              <a:rPr lang="en-US" sz="2400" b="1" dirty="0" smtClean="0">
                <a:effectLst>
                  <a:outerShdw blurRad="38100" dist="38100" dir="2700000" algn="tl">
                    <a:srgbClr val="000000">
                      <a:alpha val="43137"/>
                    </a:srgbClr>
                  </a:outerShdw>
                </a:effectLst>
                <a:latin typeface="Cambria" pitchFamily="18" charset="0"/>
              </a:rPr>
              <a:t>16:5</a:t>
            </a:r>
            <a:r>
              <a:rPr lang="en-US" sz="2400" b="1" dirty="0" smtClean="0">
                <a:latin typeface="Cambria" pitchFamily="18" charset="0"/>
              </a:rPr>
              <a:t>), then travel on to Corinth to visit them in person.  Still some in Corinth doubted that he would ever come, even though his intention to come was laid out his set itinerary (</a:t>
            </a:r>
            <a:r>
              <a:rPr lang="en-US" sz="2400" b="1" dirty="0" smtClean="0">
                <a:effectLst>
                  <a:outerShdw blurRad="38100" dist="38100" dir="2700000" algn="tl">
                    <a:srgbClr val="000000">
                      <a:alpha val="43137"/>
                    </a:srgbClr>
                  </a:outerShdw>
                </a:effectLst>
                <a:latin typeface="Cambria" pitchFamily="18" charset="0"/>
              </a:rPr>
              <a:t>4:18-19</a:t>
            </a:r>
            <a:r>
              <a:rPr lang="en-US" sz="2400" b="1" dirty="0" smtClean="0">
                <a:latin typeface="Cambria" pitchFamily="18" charset="0"/>
              </a:rPr>
              <a:t>).     </a:t>
            </a:r>
            <a:endParaRPr lang="en-US" sz="2400" b="1" dirty="0">
              <a:latin typeface="Cambria" pitchFamily="18" charset="0"/>
            </a:endParaRPr>
          </a:p>
        </p:txBody>
      </p:sp>
    </p:spTree>
    <p:extLst>
      <p:ext uri="{BB962C8B-B14F-4D97-AF65-F5344CB8AC3E}">
        <p14:creationId xmlns:p14="http://schemas.microsoft.com/office/powerpoint/2010/main" xmlns="" val="110051861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4" y="762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16:5-12</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89963" y="990600"/>
            <a:ext cx="8610601" cy="5355312"/>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The church in Corinth was not just a layover on Paul’s journey.  Paul hoped to roll up his sleeves and get involved  in their lives for an extended period of time, </a:t>
            </a:r>
            <a:r>
              <a:rPr lang="en-US" sz="2400" b="1" i="1" dirty="0" smtClean="0">
                <a:latin typeface="Cambria" pitchFamily="18" charset="0"/>
              </a:rPr>
              <a:t>“</a:t>
            </a:r>
            <a:r>
              <a:rPr lang="en-US" sz="2400" b="1" i="1" dirty="0" smtClean="0">
                <a:effectLst>
                  <a:outerShdw blurRad="38100" dist="38100" dir="2700000" algn="tl">
                    <a:srgbClr val="000000">
                      <a:alpha val="43137"/>
                    </a:srgbClr>
                  </a:outerShdw>
                </a:effectLst>
                <a:latin typeface="Cambria" pitchFamily="18" charset="0"/>
              </a:rPr>
              <a:t>if the Lord permits</a:t>
            </a:r>
            <a:r>
              <a:rPr lang="en-US" sz="2400" b="1" i="1" dirty="0" smtClean="0">
                <a:latin typeface="Cambria" pitchFamily="18" charset="0"/>
              </a:rPr>
              <a:t>”</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16:6-7</a:t>
            </a:r>
            <a:r>
              <a:rPr lang="en-US" sz="2400" b="1" dirty="0" smtClean="0">
                <a:latin typeface="Cambria" pitchFamily="18" charset="0"/>
              </a:rPr>
              <a:t>).</a:t>
            </a:r>
          </a:p>
          <a:p>
            <a:pPr indent="457200">
              <a:spcAft>
                <a:spcPts val="1200"/>
              </a:spcAft>
            </a:pPr>
            <a:r>
              <a:rPr lang="en-US" sz="2400" b="1" dirty="0" smtClean="0">
                <a:latin typeface="Cambria" pitchFamily="18" charset="0"/>
              </a:rPr>
              <a:t>Paul’s day-to-day plans were always subject to the Lord’s will, but he still exhibited a firm resolve to engage in face-to-face ministry with his spiritual children in Corinth.</a:t>
            </a:r>
          </a:p>
          <a:p>
            <a:pPr indent="457200">
              <a:spcAft>
                <a:spcPts val="1200"/>
              </a:spcAft>
            </a:pPr>
            <a:r>
              <a:rPr lang="en-US" sz="2400" b="1" dirty="0" smtClean="0">
                <a:latin typeface="Cambria" pitchFamily="18" charset="0"/>
              </a:rPr>
              <a:t>But, for the time being Paul had to complete his ministry work in Ephesus </a:t>
            </a:r>
            <a:r>
              <a:rPr lang="en-US" sz="2400" b="1" i="1" dirty="0" smtClean="0">
                <a:latin typeface="Cambria" pitchFamily="18" charset="0"/>
              </a:rPr>
              <a:t>“</a:t>
            </a:r>
            <a:r>
              <a:rPr lang="en-US" sz="2400" b="1" i="1" dirty="0" smtClean="0">
                <a:effectLst>
                  <a:outerShdw blurRad="38100" dist="38100" dir="2700000" algn="tl">
                    <a:srgbClr val="000000">
                      <a:alpha val="43137"/>
                    </a:srgbClr>
                  </a:outerShdw>
                </a:effectLst>
                <a:latin typeface="Cambria" pitchFamily="18" charset="0"/>
              </a:rPr>
              <a:t>until Pentecost</a:t>
            </a:r>
            <a:r>
              <a:rPr lang="en-US" sz="2400" b="1" i="1" dirty="0" smtClean="0">
                <a:latin typeface="Cambria" pitchFamily="18" charset="0"/>
              </a:rPr>
              <a:t>” </a:t>
            </a:r>
            <a:r>
              <a:rPr lang="en-US" sz="2400" b="1" dirty="0" smtClean="0">
                <a:latin typeface="Cambria" pitchFamily="18" charset="0"/>
              </a:rPr>
              <a:t>(</a:t>
            </a:r>
            <a:r>
              <a:rPr lang="en-US" sz="2400" b="1" dirty="0" smtClean="0">
                <a:effectLst>
                  <a:outerShdw blurRad="38100" dist="38100" dir="2700000" algn="tl">
                    <a:srgbClr val="000000">
                      <a:alpha val="43137"/>
                    </a:srgbClr>
                  </a:outerShdw>
                </a:effectLst>
                <a:latin typeface="Cambria" pitchFamily="18" charset="0"/>
              </a:rPr>
              <a:t>16:8</a:t>
            </a:r>
            <a:r>
              <a:rPr lang="en-US" sz="2400" b="1" dirty="0" smtClean="0">
                <a:latin typeface="Cambria" pitchFamily="18" charset="0"/>
              </a:rPr>
              <a:t>). Even </a:t>
            </a:r>
            <a:r>
              <a:rPr lang="en-US" sz="2400" b="1" dirty="0">
                <a:latin typeface="Cambria" pitchFamily="18" charset="0"/>
              </a:rPr>
              <a:t>though his ministry </a:t>
            </a:r>
            <a:r>
              <a:rPr lang="en-US" sz="2400" b="1" dirty="0" smtClean="0">
                <a:latin typeface="Cambria" pitchFamily="18" charset="0"/>
              </a:rPr>
              <a:t>in Ephesus was </a:t>
            </a:r>
            <a:r>
              <a:rPr lang="en-US" sz="2400" b="1" dirty="0">
                <a:latin typeface="Cambria" pitchFamily="18" charset="0"/>
              </a:rPr>
              <a:t>fraught with opposition (</a:t>
            </a:r>
            <a:r>
              <a:rPr lang="en-US" sz="2400" b="1" dirty="0">
                <a:effectLst>
                  <a:outerShdw blurRad="38100" dist="38100" dir="2700000" algn="tl">
                    <a:srgbClr val="000000">
                      <a:alpha val="43137"/>
                    </a:srgbClr>
                  </a:outerShdw>
                </a:effectLst>
                <a:latin typeface="Cambria" pitchFamily="18" charset="0"/>
              </a:rPr>
              <a:t>16:9</a:t>
            </a:r>
            <a:r>
              <a:rPr lang="en-US" sz="2400" b="1" dirty="0">
                <a:latin typeface="Cambria" pitchFamily="18" charset="0"/>
              </a:rPr>
              <a:t>). </a:t>
            </a:r>
            <a:r>
              <a:rPr lang="en-US" sz="2400" b="1" dirty="0" smtClean="0">
                <a:latin typeface="Cambria" pitchFamily="18" charset="0"/>
              </a:rPr>
              <a:t> A </a:t>
            </a:r>
            <a:r>
              <a:rPr lang="en-US" sz="2400" b="1" dirty="0">
                <a:latin typeface="Cambria" pitchFamily="18" charset="0"/>
              </a:rPr>
              <a:t>door </a:t>
            </a:r>
            <a:r>
              <a:rPr lang="en-US" sz="2400" b="1" dirty="0" smtClean="0">
                <a:latin typeface="Cambria" pitchFamily="18" charset="0"/>
              </a:rPr>
              <a:t>of </a:t>
            </a:r>
            <a:r>
              <a:rPr lang="en-US" sz="2400" b="1" dirty="0">
                <a:latin typeface="Cambria" pitchFamily="18" charset="0"/>
              </a:rPr>
              <a:t>great opportunity had </a:t>
            </a:r>
            <a:r>
              <a:rPr lang="en-US" sz="2400" b="1" dirty="0" smtClean="0">
                <a:latin typeface="Cambria" pitchFamily="18" charset="0"/>
              </a:rPr>
              <a:t>opened there. </a:t>
            </a:r>
          </a:p>
          <a:p>
            <a:pPr indent="457200">
              <a:spcAft>
                <a:spcPts val="1200"/>
              </a:spcAft>
            </a:pPr>
            <a:r>
              <a:rPr lang="en-US" sz="2400" b="1" dirty="0" smtClean="0">
                <a:latin typeface="Cambria" pitchFamily="18" charset="0"/>
              </a:rPr>
              <a:t>So, while Paul completed his work in Ephesus, he sent his close ministry associate Timothy to Corinth (</a:t>
            </a:r>
            <a:r>
              <a:rPr lang="en-US" sz="2400" b="1" dirty="0" smtClean="0">
                <a:effectLst>
                  <a:outerShdw blurRad="38100" dist="38100" dir="2700000" algn="tl">
                    <a:srgbClr val="000000">
                      <a:alpha val="43137"/>
                    </a:srgbClr>
                  </a:outerShdw>
                </a:effectLst>
                <a:latin typeface="Cambria" pitchFamily="18" charset="0"/>
              </a:rPr>
              <a:t>16:10</a:t>
            </a:r>
            <a:r>
              <a:rPr lang="en-US" sz="2400" b="1" dirty="0" smtClean="0">
                <a:latin typeface="Cambria" pitchFamily="18" charset="0"/>
              </a:rPr>
              <a:t>).  </a:t>
            </a:r>
            <a:endParaRPr lang="en-US" sz="2400" b="1" dirty="0">
              <a:latin typeface="Cambria" pitchFamily="18" charset="0"/>
            </a:endParaRPr>
          </a:p>
        </p:txBody>
      </p:sp>
    </p:spTree>
    <p:extLst>
      <p:ext uri="{BB962C8B-B14F-4D97-AF65-F5344CB8AC3E}">
        <p14:creationId xmlns:p14="http://schemas.microsoft.com/office/powerpoint/2010/main" xmlns="" val="242053599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4" y="762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16:5-12</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89963" y="1066800"/>
            <a:ext cx="8449237" cy="5724644"/>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He encourages the church to accept Timothy just as they would accept him, by showing proper respect and hospitality to his fellow-worker in the Gospel. </a:t>
            </a:r>
          </a:p>
          <a:p>
            <a:pPr indent="457200">
              <a:spcAft>
                <a:spcPts val="1200"/>
              </a:spcAft>
            </a:pPr>
            <a:r>
              <a:rPr lang="en-US" sz="2400" b="1" dirty="0" smtClean="0">
                <a:latin typeface="Cambria" pitchFamily="18" charset="0"/>
              </a:rPr>
              <a:t>The previous conflict in Corinth over Paul’s apostolic authority, gave him a reason to worry that Timothy’s reception might be marred with awkward discomfort or even outright rejection (</a:t>
            </a:r>
            <a:r>
              <a:rPr lang="en-US" sz="2400" b="1" dirty="0" smtClean="0">
                <a:effectLst>
                  <a:outerShdw blurRad="38100" dist="38100" dir="2700000" algn="tl">
                    <a:srgbClr val="000000">
                      <a:alpha val="43137"/>
                    </a:srgbClr>
                  </a:outerShdw>
                </a:effectLst>
                <a:latin typeface="Cambria" pitchFamily="18" charset="0"/>
              </a:rPr>
              <a:t>16:10-11</a:t>
            </a:r>
            <a:r>
              <a:rPr lang="en-US" sz="2400" b="1" dirty="0" smtClean="0">
                <a:latin typeface="Cambria" pitchFamily="18" charset="0"/>
              </a:rPr>
              <a:t>).   </a:t>
            </a:r>
          </a:p>
          <a:p>
            <a:pPr indent="457200">
              <a:spcAft>
                <a:spcPts val="1200"/>
              </a:spcAft>
            </a:pPr>
            <a:r>
              <a:rPr lang="en-US" sz="2400" b="1" dirty="0" smtClean="0">
                <a:latin typeface="Cambria" pitchFamily="18" charset="0"/>
              </a:rPr>
              <a:t>Therefore, Paul goes out of his way to urge them to </a:t>
            </a:r>
            <a:r>
              <a:rPr lang="en-US" sz="2400" b="1" i="1" dirty="0" smtClean="0">
                <a:latin typeface="Cambria" pitchFamily="18" charset="0"/>
              </a:rPr>
              <a:t>“</a:t>
            </a:r>
            <a:r>
              <a:rPr lang="en-US" sz="2400" b="1" i="1" dirty="0" smtClean="0">
                <a:effectLst>
                  <a:outerShdw blurRad="38100" dist="38100" dir="2700000" algn="tl">
                    <a:srgbClr val="000000">
                      <a:alpha val="43137"/>
                    </a:srgbClr>
                  </a:outerShdw>
                </a:effectLst>
                <a:latin typeface="Cambria" pitchFamily="18" charset="0"/>
              </a:rPr>
              <a:t>send him on his way in peace</a:t>
            </a:r>
            <a:r>
              <a:rPr lang="en-US" sz="2400" b="1" i="1" dirty="0" smtClean="0">
                <a:latin typeface="Cambria" pitchFamily="18" charset="0"/>
              </a:rPr>
              <a:t>,” </a:t>
            </a:r>
            <a:r>
              <a:rPr lang="en-US" sz="2400" b="1" dirty="0" smtClean="0">
                <a:latin typeface="Cambria" pitchFamily="18" charset="0"/>
              </a:rPr>
              <a:t>that is, with the blessing of the church both spiritually and financially. </a:t>
            </a:r>
          </a:p>
          <a:p>
            <a:pPr indent="457200">
              <a:spcAft>
                <a:spcPts val="1200"/>
              </a:spcAft>
            </a:pPr>
            <a:r>
              <a:rPr lang="en-US" sz="2400" b="1" dirty="0" smtClean="0">
                <a:latin typeface="Cambria" pitchFamily="18" charset="0"/>
              </a:rPr>
              <a:t>Paul implies, not only was the church to provide for his temporal needs while he visited them in Corinth, but they were expected to provide assistance for Timothy’s trip to Ephesus.</a:t>
            </a:r>
            <a:endParaRPr lang="en-US" sz="2400" b="1" dirty="0">
              <a:latin typeface="Cambria" pitchFamily="18" charset="0"/>
            </a:endParaRPr>
          </a:p>
        </p:txBody>
      </p:sp>
    </p:spTree>
    <p:extLst>
      <p:ext uri="{BB962C8B-B14F-4D97-AF65-F5344CB8AC3E}">
        <p14:creationId xmlns:p14="http://schemas.microsoft.com/office/powerpoint/2010/main" xmlns="" val="60757905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4" y="762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16:5-12</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238421" y="1066800"/>
            <a:ext cx="8762143" cy="5724644"/>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Lastly, Paul mentions Apollos again – one of their favorite teachers from the early days of their founding (</a:t>
            </a:r>
            <a:r>
              <a:rPr lang="en-US" sz="2400" b="1" dirty="0" smtClean="0">
                <a:effectLst>
                  <a:outerShdw blurRad="38100" dist="38100" dir="2700000" algn="tl">
                    <a:srgbClr val="000000">
                      <a:alpha val="43137"/>
                    </a:srgbClr>
                  </a:outerShdw>
                </a:effectLst>
                <a:latin typeface="Cambria" pitchFamily="18" charset="0"/>
              </a:rPr>
              <a:t>1:12</a:t>
            </a:r>
            <a:r>
              <a:rPr lang="en-US" sz="2400" b="1" dirty="0" smtClean="0">
                <a:latin typeface="Cambria" pitchFamily="18" charset="0"/>
              </a:rPr>
              <a:t>).  Paul had “greatly” urged Apollos to visit Corinth, he had declined until a more opportune moment (</a:t>
            </a:r>
            <a:r>
              <a:rPr lang="en-US" sz="2400" b="1" dirty="0" smtClean="0">
                <a:effectLst>
                  <a:outerShdw blurRad="38100" dist="38100" dir="2700000" algn="tl">
                    <a:srgbClr val="000000">
                      <a:alpha val="43137"/>
                    </a:srgbClr>
                  </a:outerShdw>
                </a:effectLst>
                <a:latin typeface="Cambria" pitchFamily="18" charset="0"/>
              </a:rPr>
              <a:t>16:12</a:t>
            </a:r>
            <a:r>
              <a:rPr lang="en-US" sz="2400" b="1" dirty="0" smtClean="0">
                <a:latin typeface="Cambria" pitchFamily="18" charset="0"/>
              </a:rPr>
              <a:t>).  </a:t>
            </a:r>
          </a:p>
          <a:p>
            <a:pPr indent="457200">
              <a:spcAft>
                <a:spcPts val="1200"/>
              </a:spcAft>
            </a:pPr>
            <a:r>
              <a:rPr lang="en-US" sz="2400" b="1" dirty="0" smtClean="0">
                <a:latin typeface="Cambria" pitchFamily="18" charset="0"/>
              </a:rPr>
              <a:t>Paul mention of this interaction with </a:t>
            </a:r>
            <a:r>
              <a:rPr lang="en-US" sz="2400" b="1" i="1" dirty="0" smtClean="0">
                <a:latin typeface="Cambria" pitchFamily="18" charset="0"/>
              </a:rPr>
              <a:t>“</a:t>
            </a:r>
            <a:r>
              <a:rPr lang="en-US" sz="2400" b="1" i="1" dirty="0" smtClean="0">
                <a:effectLst>
                  <a:outerShdw blurRad="38100" dist="38100" dir="2700000" algn="tl">
                    <a:srgbClr val="000000">
                      <a:alpha val="43137"/>
                    </a:srgbClr>
                  </a:outerShdw>
                </a:effectLst>
                <a:latin typeface="Cambria" pitchFamily="18" charset="0"/>
              </a:rPr>
              <a:t>brother</a:t>
            </a:r>
            <a:r>
              <a:rPr lang="en-US" sz="2400" b="1" i="1" dirty="0" smtClean="0">
                <a:latin typeface="Cambria" pitchFamily="18" charset="0"/>
              </a:rPr>
              <a:t>”</a:t>
            </a:r>
            <a:r>
              <a:rPr lang="en-US" sz="2400" b="1" dirty="0" smtClean="0">
                <a:latin typeface="Cambria" pitchFamily="18" charset="0"/>
              </a:rPr>
              <a:t> Apollos over strategic ministry matters, indicates the essential unity between Paul and Apollos. </a:t>
            </a:r>
          </a:p>
          <a:p>
            <a:pPr indent="457200">
              <a:spcAft>
                <a:spcPts val="1200"/>
              </a:spcAft>
            </a:pPr>
            <a:r>
              <a:rPr lang="en-US" sz="2400" b="1" dirty="0" smtClean="0">
                <a:latin typeface="Cambria" pitchFamily="18" charset="0"/>
              </a:rPr>
              <a:t>These men saw each other as ministry partners, not competitors, so their disciples should see them in the same light (</a:t>
            </a:r>
            <a:r>
              <a:rPr lang="en-US" sz="2400" b="1" dirty="0" smtClean="0">
                <a:effectLst>
                  <a:outerShdw blurRad="38100" dist="38100" dir="2700000" algn="tl">
                    <a:srgbClr val="000000">
                      <a:alpha val="43137"/>
                    </a:srgbClr>
                  </a:outerShdw>
                </a:effectLst>
                <a:latin typeface="Cambria" pitchFamily="18" charset="0"/>
              </a:rPr>
              <a:t>3:4-6</a:t>
            </a:r>
            <a:r>
              <a:rPr lang="en-US" sz="2400" b="1" dirty="0" smtClean="0">
                <a:latin typeface="Cambria" pitchFamily="18" charset="0"/>
              </a:rPr>
              <a:t>).</a:t>
            </a:r>
          </a:p>
          <a:p>
            <a:pPr indent="457200">
              <a:spcAft>
                <a:spcPts val="1200"/>
              </a:spcAft>
            </a:pPr>
            <a:r>
              <a:rPr lang="en-US" sz="2400" b="1" dirty="0" smtClean="0">
                <a:latin typeface="Cambria" pitchFamily="18" charset="0"/>
              </a:rPr>
              <a:t>By recognizing that the ministry transcends their own city limits, the Corinthians would overcome their sectarianism and see themselves as one small part of a larger global body of Christ.</a:t>
            </a:r>
            <a:endParaRPr lang="en-US" sz="2400" b="1" dirty="0">
              <a:latin typeface="Cambria" pitchFamily="18" charset="0"/>
            </a:endParaRPr>
          </a:p>
        </p:txBody>
      </p:sp>
    </p:spTree>
    <p:extLst>
      <p:ext uri="{BB962C8B-B14F-4D97-AF65-F5344CB8AC3E}">
        <p14:creationId xmlns:p14="http://schemas.microsoft.com/office/powerpoint/2010/main" xmlns="" val="347766277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72035" y="175858"/>
            <a:ext cx="8534400" cy="82296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Corinthians </a:t>
            </a:r>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Introduction</a:t>
            </a:r>
          </a:p>
        </p:txBody>
      </p:sp>
      <p:pic>
        <p:nvPicPr>
          <p:cNvPr id="7" name="Picture 5" descr="Scroll.png"/>
          <p:cNvPicPr>
            <a:picLocks noChangeAspect="1"/>
          </p:cNvPicPr>
          <p:nvPr/>
        </p:nvPicPr>
        <p:blipFill>
          <a:blip r:embed="rId3" cstate="print"/>
          <a:srcRect/>
          <a:stretch>
            <a:fillRect/>
          </a:stretch>
        </p:blipFill>
        <p:spPr bwMode="auto">
          <a:xfrm>
            <a:off x="7239000" y="2286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8" name="TextBox 7"/>
          <p:cNvSpPr txBox="1"/>
          <p:nvPr/>
        </p:nvSpPr>
        <p:spPr>
          <a:xfrm>
            <a:off x="372035" y="998818"/>
            <a:ext cx="8609480" cy="5816977"/>
          </a:xfrm>
          <a:prstGeom prst="rect">
            <a:avLst/>
          </a:prstGeom>
          <a:noFill/>
          <a:effectLst/>
        </p:spPr>
        <p:txBody>
          <a:bodyPr wrap="square" rtlCol="0">
            <a:spAutoFit/>
          </a:bodyPr>
          <a:lstStyle/>
          <a:p>
            <a:pPr indent="457200">
              <a:tabLst>
                <a:tab pos="457200" algn="l"/>
              </a:tabLst>
            </a:pPr>
            <a:r>
              <a:rPr lang="en-US" sz="2200" b="1" dirty="0" smtClean="0">
                <a:latin typeface="Cambria" panose="02040503050406030204" pitchFamily="18" charset="0"/>
                <a:ea typeface="Cambria" panose="02040503050406030204" pitchFamily="18" charset="0"/>
              </a:rPr>
              <a:t>As we conclude our study in First</a:t>
            </a:r>
            <a:r>
              <a:rPr lang="en-US" sz="2200" b="1" dirty="0" smtClean="0">
                <a:solidFill>
                  <a:srgbClr val="C00000"/>
                </a:solidFill>
                <a:latin typeface="Cambria" panose="02040503050406030204" pitchFamily="18" charset="0"/>
                <a:ea typeface="Cambria" panose="02040503050406030204" pitchFamily="18" charset="0"/>
              </a:rPr>
              <a:t> </a:t>
            </a:r>
            <a:r>
              <a:rPr lang="en-US" sz="2200" b="1" dirty="0" smtClean="0">
                <a:latin typeface="Cambria" panose="02040503050406030204" pitchFamily="18" charset="0"/>
                <a:ea typeface="Cambria" panose="02040503050406030204" pitchFamily="18" charset="0"/>
              </a:rPr>
              <a:t>Corinthians, remember the theme of this letter is </a:t>
            </a:r>
            <a:r>
              <a:rPr lang="en-US" sz="22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Christian Conduct </a:t>
            </a:r>
            <a:r>
              <a:rPr lang="en-US" sz="2200" b="1" dirty="0" smtClean="0">
                <a:latin typeface="Cambria" panose="02040503050406030204" pitchFamily="18" charset="0"/>
                <a:ea typeface="Cambria" panose="02040503050406030204" pitchFamily="18" charset="0"/>
              </a:rPr>
              <a:t>in the local church and how it influences </a:t>
            </a:r>
            <a:r>
              <a:rPr lang="en-US" sz="220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unity</a:t>
            </a:r>
            <a:r>
              <a:rPr lang="en-US" sz="22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t>
            </a:r>
            <a:r>
              <a:rPr lang="en-US" sz="22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20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discipline</a:t>
            </a:r>
            <a:r>
              <a:rPr lang="en-US" sz="2200" b="1" i="1" dirty="0" smtClean="0">
                <a:latin typeface="Cambria" panose="02040503050406030204" pitchFamily="18" charset="0"/>
                <a:ea typeface="Cambria" panose="02040503050406030204" pitchFamily="18" charset="0"/>
              </a:rPr>
              <a:t>,</a:t>
            </a:r>
            <a:r>
              <a:rPr lang="en-US" sz="2200" b="1" dirty="0" smtClean="0">
                <a:latin typeface="Cambria" panose="02040503050406030204" pitchFamily="18" charset="0"/>
                <a:ea typeface="Cambria" panose="02040503050406030204" pitchFamily="18" charset="0"/>
              </a:rPr>
              <a:t> </a:t>
            </a:r>
            <a:r>
              <a:rPr lang="en-US" sz="2200" b="1" i="1" dirty="0" smtClean="0">
                <a:latin typeface="Cambria" panose="02040503050406030204" pitchFamily="18" charset="0"/>
                <a:ea typeface="Cambria" panose="02040503050406030204" pitchFamily="18" charset="0"/>
              </a:rPr>
              <a:t>and</a:t>
            </a:r>
            <a:r>
              <a:rPr lang="en-US" sz="2200" b="1" dirty="0" smtClean="0">
                <a:latin typeface="Cambria" panose="02040503050406030204" pitchFamily="18" charset="0"/>
                <a:ea typeface="Cambria" panose="02040503050406030204" pitchFamily="18" charset="0"/>
              </a:rPr>
              <a:t> </a:t>
            </a:r>
            <a:r>
              <a:rPr lang="en-US" sz="220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spiritual</a:t>
            </a:r>
            <a:r>
              <a:rPr lang="en-US" sz="22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20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growth</a:t>
            </a:r>
            <a:r>
              <a:rPr lang="en-US" sz="22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t>
            </a:r>
            <a:r>
              <a:rPr lang="en-US" sz="2200" b="1" dirty="0" smtClean="0">
                <a:latin typeface="Cambria" panose="02040503050406030204" pitchFamily="18" charset="0"/>
                <a:ea typeface="Cambria" panose="02040503050406030204" pitchFamily="18" charset="0"/>
              </a:rPr>
              <a:t> </a:t>
            </a:r>
          </a:p>
          <a:p>
            <a:pPr indent="457200">
              <a:tabLst>
                <a:tab pos="457200" algn="l"/>
              </a:tabLst>
            </a:pPr>
            <a:endParaRPr lang="en-US" sz="1000" b="1" dirty="0" smtClean="0">
              <a:latin typeface="Cambria" panose="02040503050406030204" pitchFamily="18" charset="0"/>
              <a:ea typeface="Cambria" panose="02040503050406030204" pitchFamily="18" charset="0"/>
            </a:endParaRPr>
          </a:p>
          <a:p>
            <a:pPr indent="457200">
              <a:tabLst>
                <a:tab pos="457200" algn="l"/>
              </a:tabLst>
            </a:pPr>
            <a:r>
              <a:rPr lang="en-US" sz="2200" b="1" dirty="0" smtClean="0">
                <a:latin typeface="Cambria" panose="02040503050406030204" pitchFamily="18" charset="0"/>
                <a:ea typeface="Cambria" panose="02040503050406030204" pitchFamily="18" charset="0"/>
              </a:rPr>
              <a:t>The primary issue in Corinth was </a:t>
            </a:r>
            <a:r>
              <a:rPr lang="en-US" sz="2200" b="1" i="1" dirty="0" smtClean="0">
                <a:latin typeface="Cambria" panose="02040503050406030204" pitchFamily="18" charset="0"/>
                <a:ea typeface="Cambria" panose="02040503050406030204" pitchFamily="18" charset="0"/>
              </a:rPr>
              <a:t>“</a:t>
            </a:r>
            <a:r>
              <a:rPr lang="en-US" sz="220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Progressive</a:t>
            </a:r>
            <a:r>
              <a:rPr lang="en-US" sz="22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20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Sanctification,</a:t>
            </a:r>
            <a:r>
              <a:rPr lang="en-US" sz="2200" b="1" i="1" dirty="0" smtClean="0">
                <a:latin typeface="Cambria" panose="02040503050406030204" pitchFamily="18" charset="0"/>
                <a:ea typeface="Cambria" panose="02040503050406030204" pitchFamily="18" charset="0"/>
              </a:rPr>
              <a:t>”</a:t>
            </a:r>
            <a:r>
              <a:rPr lang="en-US" sz="2200" b="1" dirty="0" smtClean="0">
                <a:latin typeface="Cambria" panose="02040503050406030204" pitchFamily="18" charset="0"/>
                <a:ea typeface="Cambria" panose="02040503050406030204" pitchFamily="18" charset="0"/>
              </a:rPr>
              <a:t> that is, the development of holy character and the application of Christian principles and discipline, individually and corporately.  So the entire letter was meant to correct </a:t>
            </a:r>
            <a:r>
              <a:rPr lang="en-US" sz="220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behavior</a:t>
            </a:r>
            <a:r>
              <a:rPr lang="en-US" sz="2200" b="1" dirty="0" smtClean="0">
                <a:latin typeface="Cambria" panose="02040503050406030204" pitchFamily="18" charset="0"/>
                <a:ea typeface="Cambria" panose="02040503050406030204" pitchFamily="18" charset="0"/>
              </a:rPr>
              <a:t> rather than </a:t>
            </a:r>
            <a:r>
              <a:rPr lang="en-US" sz="220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doctrine</a:t>
            </a:r>
            <a:r>
              <a:rPr lang="en-US" sz="2200" b="1" i="1" dirty="0" smtClean="0">
                <a:latin typeface="Cambria" panose="02040503050406030204" pitchFamily="18" charset="0"/>
                <a:ea typeface="Cambria" panose="02040503050406030204" pitchFamily="18" charset="0"/>
              </a:rPr>
              <a:t>.</a:t>
            </a:r>
            <a:endParaRPr lang="en-US" sz="2200" b="1" dirty="0" smtClean="0">
              <a:latin typeface="Cambria" panose="02040503050406030204" pitchFamily="18" charset="0"/>
              <a:ea typeface="Cambria" panose="02040503050406030204" pitchFamily="18" charset="0"/>
            </a:endParaRPr>
          </a:p>
          <a:p>
            <a:pPr indent="457200">
              <a:tabLst>
                <a:tab pos="457200" algn="l"/>
              </a:tabLst>
            </a:pPr>
            <a:endParaRPr lang="en-US" sz="1000" b="1" dirty="0" smtClean="0">
              <a:latin typeface="Cambria" panose="02040503050406030204" pitchFamily="18" charset="0"/>
              <a:ea typeface="Cambria" panose="02040503050406030204" pitchFamily="18" charset="0"/>
            </a:endParaRPr>
          </a:p>
          <a:p>
            <a:pPr indent="457200">
              <a:tabLst>
                <a:tab pos="457200" algn="l"/>
              </a:tabLst>
            </a:pPr>
            <a:r>
              <a:rPr lang="en-US" sz="2200" b="1" dirty="0" smtClean="0">
                <a:latin typeface="Cambria" panose="02040503050406030204" pitchFamily="18" charset="0"/>
                <a:ea typeface="Cambria" panose="02040503050406030204" pitchFamily="18" charset="0"/>
              </a:rPr>
              <a:t>In “</a:t>
            </a:r>
            <a:r>
              <a:rPr lang="en-US" sz="22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Concluding Instructions and Warnings</a:t>
            </a:r>
            <a:r>
              <a:rPr lang="en-US" sz="2200" b="1" dirty="0" smtClean="0">
                <a:latin typeface="Cambria" panose="02040503050406030204" pitchFamily="18" charset="0"/>
                <a:ea typeface="Cambria" panose="02040503050406030204" pitchFamily="18" charset="0"/>
              </a:rPr>
              <a:t>,” Paul turns </a:t>
            </a:r>
            <a:r>
              <a:rPr lang="en-US" sz="2200" b="1" dirty="0">
                <a:latin typeface="Cambria" panose="02040503050406030204" pitchFamily="18" charset="0"/>
                <a:ea typeface="Cambria" panose="02040503050406030204" pitchFamily="18" charset="0"/>
              </a:rPr>
              <a:t>the </a:t>
            </a:r>
            <a:r>
              <a:rPr lang="en-US" sz="2200" b="1" dirty="0" smtClean="0">
                <a:latin typeface="Cambria" panose="02040503050406030204" pitchFamily="18" charset="0"/>
                <a:ea typeface="Cambria" panose="02040503050406030204" pitchFamily="18" charset="0"/>
              </a:rPr>
              <a:t>Corinthian’s </a:t>
            </a:r>
            <a:r>
              <a:rPr lang="en-US" sz="2200" b="1" dirty="0">
                <a:latin typeface="Cambria" panose="02040503050406030204" pitchFamily="18" charset="0"/>
                <a:ea typeface="Cambria" panose="02040503050406030204" pitchFamily="18" charset="0"/>
              </a:rPr>
              <a:t>attention from their own problems to the </a:t>
            </a:r>
            <a:r>
              <a:rPr lang="en-US" sz="2200" b="1" dirty="0" smtClean="0">
                <a:latin typeface="Cambria" panose="02040503050406030204" pitchFamily="18" charset="0"/>
                <a:ea typeface="Cambria" panose="02040503050406030204" pitchFamily="18" charset="0"/>
              </a:rPr>
              <a:t>church’s </a:t>
            </a:r>
            <a:r>
              <a:rPr lang="en-US" sz="2200" b="1" dirty="0">
                <a:latin typeface="Cambria" panose="02040503050406030204" pitchFamily="18" charset="0"/>
                <a:ea typeface="Cambria" panose="02040503050406030204" pitchFamily="18" charset="0"/>
              </a:rPr>
              <a:t>needs beyond their </a:t>
            </a:r>
            <a:r>
              <a:rPr lang="en-US" sz="2200" b="1" dirty="0" smtClean="0">
                <a:latin typeface="Cambria" panose="02040503050406030204" pitchFamily="18" charset="0"/>
                <a:ea typeface="Cambria" panose="02040503050406030204" pitchFamily="18" charset="0"/>
              </a:rPr>
              <a:t>borders. </a:t>
            </a:r>
            <a:r>
              <a:rPr lang="en-US" sz="2200" b="1" dirty="0">
                <a:latin typeface="Cambria" panose="02040503050406030204" pitchFamily="18" charset="0"/>
                <a:ea typeface="Cambria" panose="02040503050406030204" pitchFamily="18" charset="0"/>
              </a:rPr>
              <a:t>He </a:t>
            </a:r>
            <a:r>
              <a:rPr lang="en-US" sz="2200" b="1" dirty="0" smtClean="0">
                <a:latin typeface="Cambria" panose="02040503050406030204" pitchFamily="18" charset="0"/>
                <a:ea typeface="Cambria" panose="02040503050406030204" pitchFamily="18" charset="0"/>
              </a:rPr>
              <a:t>gives them </a:t>
            </a:r>
            <a:r>
              <a:rPr lang="en-US" sz="2200" b="1" dirty="0">
                <a:latin typeface="Cambria" panose="02040503050406030204" pitchFamily="18" charset="0"/>
                <a:ea typeface="Cambria" panose="02040503050406030204" pitchFamily="18" charset="0"/>
              </a:rPr>
              <a:t>insight into the </a:t>
            </a:r>
            <a:r>
              <a:rPr lang="en-US" sz="2200" b="1" dirty="0" smtClean="0">
                <a:latin typeface="Cambria" panose="02040503050406030204" pitchFamily="18" charset="0"/>
                <a:ea typeface="Cambria" panose="02040503050406030204" pitchFamily="18" charset="0"/>
              </a:rPr>
              <a:t>church’s sense </a:t>
            </a:r>
            <a:r>
              <a:rPr lang="en-US" sz="2200" b="1" dirty="0">
                <a:latin typeface="Cambria" panose="02040503050406030204" pitchFamily="18" charset="0"/>
                <a:ea typeface="Cambria" panose="02040503050406030204" pitchFamily="18" charset="0"/>
              </a:rPr>
              <a:t>of solidarity, cooperation, and </a:t>
            </a:r>
            <a:r>
              <a:rPr lang="en-US" sz="2200" b="1" dirty="0" smtClean="0">
                <a:latin typeface="Cambria" panose="02040503050406030204" pitchFamily="18" charset="0"/>
                <a:ea typeface="Cambria" panose="02040503050406030204" pitchFamily="18" charset="0"/>
              </a:rPr>
              <a:t>support for one another within </a:t>
            </a:r>
            <a:r>
              <a:rPr lang="en-US" sz="2200" b="1" dirty="0">
                <a:latin typeface="Cambria" panose="02040503050406030204" pitchFamily="18" charset="0"/>
                <a:ea typeface="Cambria" panose="02040503050406030204" pitchFamily="18" charset="0"/>
              </a:rPr>
              <a:t>the Christian </a:t>
            </a:r>
            <a:r>
              <a:rPr lang="en-US" sz="2200" b="1" dirty="0" smtClean="0">
                <a:latin typeface="Cambria" panose="02040503050406030204" pitchFamily="18" charset="0"/>
                <a:ea typeface="Cambria" panose="02040503050406030204" pitchFamily="18" charset="0"/>
              </a:rPr>
              <a:t>community, tells them they </a:t>
            </a:r>
            <a:r>
              <a:rPr lang="en-US" sz="2200" b="1" dirty="0">
                <a:latin typeface="Cambria" panose="02040503050406030204" pitchFamily="18" charset="0"/>
                <a:ea typeface="Cambria" panose="02040503050406030204" pitchFamily="18" charset="0"/>
              </a:rPr>
              <a:t>are </a:t>
            </a:r>
            <a:r>
              <a:rPr lang="en-US" sz="2200" b="1" dirty="0" smtClean="0">
                <a:latin typeface="Cambria" panose="02040503050406030204" pitchFamily="18" charset="0"/>
                <a:ea typeface="Cambria" panose="02040503050406030204" pitchFamily="18" charset="0"/>
              </a:rPr>
              <a:t>just  a </a:t>
            </a:r>
            <a:r>
              <a:rPr lang="en-US" sz="2200" b="1" dirty="0">
                <a:latin typeface="Cambria" panose="02040503050406030204" pitchFamily="18" charset="0"/>
                <a:ea typeface="Cambria" panose="02040503050406030204" pitchFamily="18" charset="0"/>
              </a:rPr>
              <a:t>small part of a </a:t>
            </a:r>
            <a:r>
              <a:rPr lang="en-US" sz="2200" b="1" dirty="0" smtClean="0">
                <a:latin typeface="Cambria" panose="02040503050406030204" pitchFamily="18" charset="0"/>
                <a:ea typeface="Cambria" panose="02040503050406030204" pitchFamily="18" charset="0"/>
              </a:rPr>
              <a:t>larger </a:t>
            </a:r>
            <a:r>
              <a:rPr lang="en-US" sz="2200" b="1" dirty="0">
                <a:latin typeface="Cambria" panose="02040503050406030204" pitchFamily="18" charset="0"/>
                <a:ea typeface="Cambria" panose="02040503050406030204" pitchFamily="18" charset="0"/>
              </a:rPr>
              <a:t>faith </a:t>
            </a:r>
            <a:r>
              <a:rPr lang="en-US" sz="2200" b="1" dirty="0" smtClean="0">
                <a:latin typeface="Cambria" panose="02040503050406030204" pitchFamily="18" charset="0"/>
                <a:ea typeface="Cambria" panose="02040503050406030204" pitchFamily="18" charset="0"/>
              </a:rPr>
              <a:t>community, then challenges </a:t>
            </a:r>
            <a:r>
              <a:rPr lang="en-US" sz="2200" b="1" dirty="0">
                <a:latin typeface="Cambria" panose="02040503050406030204" pitchFamily="18" charset="0"/>
                <a:ea typeface="Cambria" panose="02040503050406030204" pitchFamily="18" charset="0"/>
              </a:rPr>
              <a:t>them to look pass their </a:t>
            </a:r>
            <a:r>
              <a:rPr lang="en-US" sz="2200" b="1" dirty="0" smtClean="0">
                <a:latin typeface="Cambria" panose="02040503050406030204" pitchFamily="18" charset="0"/>
                <a:ea typeface="Cambria" panose="02040503050406030204" pitchFamily="18" charset="0"/>
              </a:rPr>
              <a:t>biased focus</a:t>
            </a:r>
            <a:r>
              <a:rPr lang="en-US" sz="2200" b="1" dirty="0">
                <a:latin typeface="Cambria" panose="02040503050406030204" pitchFamily="18" charset="0"/>
                <a:ea typeface="Cambria" panose="02040503050406030204" pitchFamily="18" charset="0"/>
              </a:rPr>
              <a:t>, </a:t>
            </a:r>
            <a:r>
              <a:rPr lang="en-US" sz="2200" b="1" dirty="0" smtClean="0">
                <a:latin typeface="Cambria" panose="02040503050406030204" pitchFamily="18" charset="0"/>
                <a:ea typeface="Cambria" panose="02040503050406030204" pitchFamily="18" charset="0"/>
              </a:rPr>
              <a:t>where they will see what they </a:t>
            </a:r>
            <a:r>
              <a:rPr lang="en-US" sz="2200" b="1" dirty="0">
                <a:latin typeface="Cambria" panose="02040503050406030204" pitchFamily="18" charset="0"/>
                <a:ea typeface="Cambria" panose="02040503050406030204" pitchFamily="18" charset="0"/>
              </a:rPr>
              <a:t>can </a:t>
            </a:r>
            <a:r>
              <a:rPr lang="en-US" sz="2200" b="1" dirty="0" smtClean="0">
                <a:latin typeface="Cambria" panose="02040503050406030204" pitchFamily="18" charset="0"/>
                <a:ea typeface="Cambria" panose="02040503050406030204" pitchFamily="18" charset="0"/>
              </a:rPr>
              <a:t>do to help others </a:t>
            </a:r>
            <a:r>
              <a:rPr lang="en-US" sz="2200" b="1" dirty="0">
                <a:latin typeface="Cambria" panose="02040503050406030204" pitchFamily="18" charset="0"/>
                <a:ea typeface="Cambria" panose="02040503050406030204" pitchFamily="18" charset="0"/>
              </a:rPr>
              <a:t>overcome trials and hardships.</a:t>
            </a:r>
          </a:p>
        </p:txBody>
      </p:sp>
    </p:spTree>
    <p:extLst>
      <p:ext uri="{BB962C8B-B14F-4D97-AF65-F5344CB8AC3E}">
        <p14:creationId xmlns:p14="http://schemas.microsoft.com/office/powerpoint/2010/main" xmlns="" val="2456620057"/>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1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wipe(left)">
                                      <p:cBhvr>
                                        <p:cTn id="12" dur="10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animEffect transition="in" filter="wipe(left)">
                                      <p:cBhvr>
                                        <p:cTn id="17" dur="10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4" y="762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16:5-12</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13764" y="1066800"/>
            <a:ext cx="8533543" cy="4770537"/>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By seeing themselves as part of the global body of Christ,  they would see that Paul had a fruitful ministry in Ephesus.   </a:t>
            </a:r>
          </a:p>
          <a:p>
            <a:pPr indent="457200">
              <a:spcAft>
                <a:spcPts val="1200"/>
              </a:spcAft>
            </a:pPr>
            <a:r>
              <a:rPr lang="en-US" sz="2400" b="1" dirty="0" smtClean="0">
                <a:latin typeface="Cambria" pitchFamily="18" charset="0"/>
              </a:rPr>
              <a:t>That Apollos’s love for the brethren extended beyond his fans in Corinth. </a:t>
            </a:r>
          </a:p>
          <a:p>
            <a:pPr indent="457200">
              <a:spcAft>
                <a:spcPts val="1200"/>
              </a:spcAft>
            </a:pPr>
            <a:r>
              <a:rPr lang="en-US" sz="2400" b="1" dirty="0" smtClean="0">
                <a:latin typeface="Cambria" pitchFamily="18" charset="0"/>
              </a:rPr>
              <a:t>That Timothy, relatively unknown to the Corinthians, deserved as much respect as Paul because of his labors for the gospel far and wide. </a:t>
            </a:r>
          </a:p>
          <a:p>
            <a:pPr indent="457200">
              <a:spcAft>
                <a:spcPts val="1200"/>
              </a:spcAft>
            </a:pPr>
            <a:r>
              <a:rPr lang="en-US" sz="2400" b="1" dirty="0" smtClean="0">
                <a:latin typeface="Cambria" pitchFamily="18" charset="0"/>
              </a:rPr>
              <a:t>Once the Corinthians could see their place in a larger worldwide church. </a:t>
            </a:r>
          </a:p>
          <a:p>
            <a:pPr indent="457200">
              <a:spcAft>
                <a:spcPts val="1200"/>
              </a:spcAft>
            </a:pPr>
            <a:r>
              <a:rPr lang="en-US" sz="2400" b="1" dirty="0" smtClean="0">
                <a:latin typeface="Cambria" pitchFamily="18" charset="0"/>
              </a:rPr>
              <a:t>They would be able to become partners for ministry to others rather than freeloaders of ministry from others.</a:t>
            </a:r>
            <a:endParaRPr lang="en-US" sz="2400" b="1" dirty="0">
              <a:latin typeface="Cambria" pitchFamily="18" charset="0"/>
            </a:endParaRPr>
          </a:p>
        </p:txBody>
      </p:sp>
    </p:spTree>
    <p:extLst>
      <p:ext uri="{BB962C8B-B14F-4D97-AF65-F5344CB8AC3E}">
        <p14:creationId xmlns:p14="http://schemas.microsoft.com/office/powerpoint/2010/main" xmlns="" val="399025553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left)">
                                      <p:cBhvr>
                                        <p:cTn id="27" dur="1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rgbClr val="FF0000"/>
        </a:solidFill>
        <a:effectLst/>
      </p:bgPr>
    </p:bg>
    <p:spTree>
      <p:nvGrpSpPr>
        <p:cNvPr id="1" name=""/>
        <p:cNvGrpSpPr/>
        <p:nvPr/>
      </p:nvGrpSpPr>
      <p:grpSpPr>
        <a:xfrm>
          <a:off x="0" y="0"/>
          <a:ext cx="0" cy="0"/>
          <a:chOff x="0" y="0"/>
          <a:chExt cx="0" cy="0"/>
        </a:xfrm>
      </p:grpSpPr>
      <p:sp>
        <p:nvSpPr>
          <p:cNvPr id="2" name="Rectangle 1"/>
          <p:cNvSpPr/>
          <p:nvPr/>
        </p:nvSpPr>
        <p:spPr>
          <a:xfrm>
            <a:off x="762000" y="914400"/>
            <a:ext cx="7315200" cy="3231654"/>
          </a:xfrm>
          <a:prstGeom prst="rect">
            <a:avLst/>
          </a:prstGeom>
          <a:effectLst>
            <a:outerShdw blurRad="50800" dist="38100" dir="18900000" algn="bl" rotWithShape="0">
              <a:prstClr val="black">
                <a:alpha val="60000"/>
              </a:prstClr>
            </a:outerShdw>
          </a:effectLst>
        </p:spPr>
        <p:txBody>
          <a:bodyPr wrap="square">
            <a:spAutoFit/>
          </a:bodyPr>
          <a:lstStyle/>
          <a:p>
            <a:pPr lvl="0" algn="ctr">
              <a:spcBef>
                <a:spcPct val="0"/>
              </a:spcBef>
              <a:defRPr/>
            </a:pPr>
            <a:r>
              <a:rPr lang="en-US" sz="7200" cap="all" dirty="0" smtClean="0">
                <a:solidFill>
                  <a:srgbClr val="FFFF00"/>
                </a:solidFill>
                <a:effectLst>
                  <a:outerShdw blurRad="76200" dist="127000" dir="16200000" sy="30000" kx="-1800000" algn="bl" rotWithShape="0">
                    <a:srgbClr val="FFC000">
                      <a:alpha val="75000"/>
                    </a:srgbClr>
                  </a:outerShdw>
                  <a:reflection blurRad="12700" stA="48000" endA="300" endPos="55000" dir="5400000" sy="-90000" algn="bl" rotWithShape="0"/>
                </a:effectLst>
                <a:latin typeface="Britannic Bold" pitchFamily="34" charset="0"/>
              </a:rPr>
              <a:t>Applications</a:t>
            </a:r>
          </a:p>
          <a:p>
            <a:pPr lvl="0" algn="ctr">
              <a:spcBef>
                <a:spcPct val="0"/>
              </a:spcBef>
              <a:defRPr/>
            </a:pPr>
            <a:r>
              <a:rPr lang="en-US" sz="6000" cap="all" dirty="0" smtClean="0">
                <a:solidFill>
                  <a:srgbClr val="FFFF00"/>
                </a:solidFill>
                <a:effectLst>
                  <a:outerShdw blurRad="76200" dist="127000" dir="16200000" sy="30000" kx="-1800000" algn="bl" rotWithShape="0">
                    <a:srgbClr val="FFC000">
                      <a:alpha val="75000"/>
                    </a:srgbClr>
                  </a:outerShdw>
                  <a:reflection blurRad="12700" stA="48000" endA="300" endPos="55000" dir="5400000" sy="-90000" algn="bl" rotWithShape="0"/>
                </a:effectLst>
                <a:latin typeface="Britannic Bold" pitchFamily="34" charset="0"/>
              </a:rPr>
              <a:t>Of the</a:t>
            </a:r>
          </a:p>
          <a:p>
            <a:pPr lvl="0" algn="ctr">
              <a:spcBef>
                <a:spcPct val="0"/>
              </a:spcBef>
              <a:defRPr/>
            </a:pPr>
            <a:r>
              <a:rPr lang="en-US" sz="7200" cap="all" dirty="0" smtClean="0">
                <a:solidFill>
                  <a:srgbClr val="FFFF00"/>
                </a:solidFill>
                <a:effectLst>
                  <a:outerShdw blurRad="76200" dist="127000" dir="16200000" sy="30000" kx="-1800000" algn="bl" rotWithShape="0">
                    <a:srgbClr val="FFC000">
                      <a:alpha val="75000"/>
                    </a:srgbClr>
                  </a:outerShdw>
                  <a:reflection blurRad="12700" stA="48000" endA="300" endPos="55000" dir="5400000" sy="-90000" algn="bl" rotWithShape="0"/>
                </a:effectLst>
                <a:latin typeface="Britannic Bold" pitchFamily="34" charset="0"/>
              </a:rPr>
              <a:t>lesson</a:t>
            </a:r>
            <a:endParaRPr lang="en-US" sz="8800" cap="all" dirty="0" smtClean="0">
              <a:solidFill>
                <a:srgbClr val="FFFF00"/>
              </a:solidFill>
              <a:effectLst>
                <a:outerShdw blurRad="76200" dist="127000" dir="16200000" sy="30000" kx="-1800000" algn="bl" rotWithShape="0">
                  <a:srgbClr val="FFC000">
                    <a:alpha val="75000"/>
                  </a:srgbClr>
                </a:outerShdw>
                <a:reflection blurRad="12700" stA="48000" endA="300" endPos="55000" dir="5400000" sy="-90000" algn="bl" rotWithShape="0"/>
              </a:effectLst>
              <a:latin typeface="Britannic Bold" pitchFamily="34" charset="0"/>
            </a:endParaRPr>
          </a:p>
        </p:txBody>
      </p:sp>
      <p:sp>
        <p:nvSpPr>
          <p:cNvPr id="3" name="TextBox 2"/>
          <p:cNvSpPr txBox="1"/>
          <p:nvPr/>
        </p:nvSpPr>
        <p:spPr>
          <a:xfrm>
            <a:off x="304800" y="4724400"/>
            <a:ext cx="8516471" cy="677108"/>
          </a:xfrm>
          <a:prstGeom prst="rect">
            <a:avLst/>
          </a:prstGeom>
          <a:noFill/>
          <a:effectLst>
            <a:outerShdw blurRad="50800" dist="76200" dir="18900000" algn="bl" rotWithShape="0">
              <a:prstClr val="black">
                <a:alpha val="50000"/>
              </a:prstClr>
            </a:outerShdw>
          </a:effectLst>
        </p:spPr>
        <p:txBody>
          <a:bodyPr wrap="square" rtlCol="0">
            <a:spAutoFit/>
          </a:bodyPr>
          <a:lstStyle/>
          <a:p>
            <a:pPr algn="ctr"/>
            <a:r>
              <a:rPr lang="en-US" sz="3800" dirty="0" smtClean="0">
                <a:solidFill>
                  <a:schemeClr val="bg1"/>
                </a:solidFill>
                <a:effectLst>
                  <a:outerShdw blurRad="38100" dist="38100" dir="2700000" algn="tl">
                    <a:srgbClr val="000000">
                      <a:alpha val="43137"/>
                    </a:srgbClr>
                  </a:outerShdw>
                </a:effectLst>
                <a:latin typeface="Constantia" pitchFamily="18" charset="0"/>
              </a:rPr>
              <a:t>Putting Money to Work for Ministry</a:t>
            </a:r>
            <a:endParaRPr lang="en-US" sz="3800" dirty="0">
              <a:solidFill>
                <a:schemeClr val="bg1"/>
              </a:solidFill>
              <a:effectLst>
                <a:outerShdw blurRad="38100" dist="38100" dir="2700000" algn="tl">
                  <a:srgbClr val="000000">
                    <a:alpha val="43137"/>
                  </a:srgbClr>
                </a:outerShdw>
              </a:effectLst>
              <a:latin typeface="Constantia" pitchFamily="18" charset="0"/>
            </a:endParaRPr>
          </a:p>
        </p:txBody>
      </p:sp>
    </p:spTree>
    <p:extLst>
      <p:ext uri="{BB962C8B-B14F-4D97-AF65-F5344CB8AC3E}">
        <p14:creationId xmlns:p14="http://schemas.microsoft.com/office/powerpoint/2010/main" xmlns="" val="13535651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sz="2800"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Application</a:t>
            </a:r>
            <a:r>
              <a:rPr lang="en-US" sz="28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 – </a:t>
            </a:r>
            <a:r>
              <a:rPr lang="en-US" sz="20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Putting money to work for ministry</a:t>
            </a:r>
          </a:p>
        </p:txBody>
      </p:sp>
      <p:pic>
        <p:nvPicPr>
          <p:cNvPr id="7" name="Picture 5" descr="Scroll.png"/>
          <p:cNvPicPr>
            <a:picLocks noChangeAspect="1"/>
          </p:cNvPicPr>
          <p:nvPr/>
        </p:nvPicPr>
        <p:blipFill>
          <a:blip r:embed="rId3" cstate="print"/>
          <a:srcRect/>
          <a:stretch>
            <a:fillRect/>
          </a:stretch>
        </p:blipFill>
        <p:spPr bwMode="auto">
          <a:xfrm rot="21041667">
            <a:off x="7443947" y="267676"/>
            <a:ext cx="1487347" cy="756068"/>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228600" y="1219200"/>
            <a:ext cx="8686800" cy="4483792"/>
          </a:xfrm>
          <a:prstGeom prst="rect">
            <a:avLst/>
          </a:prstGeom>
          <a:noFill/>
          <a:effectLst/>
        </p:spPr>
        <p:txBody>
          <a:bodyPr wrap="square" rtlCol="0">
            <a:spAutoFit/>
          </a:bodyPr>
          <a:lstStyle/>
          <a:p>
            <a:pPr indent="457200">
              <a:spcAft>
                <a:spcPts val="1000"/>
              </a:spcAft>
              <a:tabLst>
                <a:tab pos="457200" algn="l"/>
              </a:tabLst>
            </a:pPr>
            <a:r>
              <a:rPr lang="en-US" sz="2370" b="1" dirty="0" smtClean="0">
                <a:latin typeface="Cambria" panose="02040503050406030204" pitchFamily="18" charset="0"/>
                <a:ea typeface="Cambria" panose="02040503050406030204" pitchFamily="18" charset="0"/>
              </a:rPr>
              <a:t>In closing </a:t>
            </a:r>
            <a:r>
              <a:rPr lang="en-US" sz="237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Swindoll </a:t>
            </a:r>
            <a:r>
              <a:rPr lang="en-US" sz="2370" b="1" dirty="0" smtClean="0">
                <a:latin typeface="Cambria" panose="02040503050406030204" pitchFamily="18" charset="0"/>
                <a:ea typeface="Cambria" panose="02040503050406030204" pitchFamily="18" charset="0"/>
              </a:rPr>
              <a:t>shares </a:t>
            </a:r>
            <a:r>
              <a:rPr lang="en-US" sz="237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 .  </a:t>
            </a:r>
            <a:r>
              <a:rPr lang="en-US" sz="2370" b="1" dirty="0" smtClean="0">
                <a:latin typeface="Cambria" panose="02040503050406030204" pitchFamily="18" charset="0"/>
                <a:ea typeface="Cambria" panose="02040503050406030204" pitchFamily="18" charset="0"/>
              </a:rPr>
              <a:t>It has been said that money can buy us anything but happiness and take us everywhere but heaven.  It is both a cause of evil, for those pursuing it with passion, and an effect of evil for those who acquire it by unlawful means. </a:t>
            </a:r>
          </a:p>
          <a:p>
            <a:pPr indent="457200">
              <a:tabLst>
                <a:tab pos="457200" algn="l"/>
              </a:tabLst>
            </a:pPr>
            <a:endParaRPr lang="en-US" sz="800" b="1" dirty="0" smtClean="0">
              <a:latin typeface="Cambria" panose="02040503050406030204" pitchFamily="18" charset="0"/>
              <a:ea typeface="Cambria" panose="02040503050406030204" pitchFamily="18" charset="0"/>
            </a:endParaRPr>
          </a:p>
          <a:p>
            <a:pPr indent="457200">
              <a:spcAft>
                <a:spcPts val="1000"/>
              </a:spcAft>
              <a:tabLst>
                <a:tab pos="457200" algn="l"/>
              </a:tabLst>
            </a:pPr>
            <a:r>
              <a:rPr lang="en-US" sz="2370" b="1" dirty="0" smtClean="0">
                <a:latin typeface="Cambria" panose="02040503050406030204" pitchFamily="18" charset="0"/>
                <a:ea typeface="Cambria" panose="02040503050406030204" pitchFamily="18" charset="0"/>
              </a:rPr>
              <a:t>In the coffers of the wicked it can lead to great destruction, but in the hands of the righteous it can bring great good for many. </a:t>
            </a:r>
          </a:p>
          <a:p>
            <a:pPr indent="457200">
              <a:spcAft>
                <a:spcPts val="1000"/>
              </a:spcAft>
              <a:tabLst>
                <a:tab pos="457200" algn="l"/>
              </a:tabLst>
            </a:pPr>
            <a:r>
              <a:rPr lang="en-US" sz="2370" b="1" dirty="0" smtClean="0">
                <a:latin typeface="Cambria" panose="02040503050406030204" pitchFamily="18" charset="0"/>
                <a:ea typeface="Cambria" panose="02040503050406030204" pitchFamily="18" charset="0"/>
              </a:rPr>
              <a:t>In our money crazed world, the importance of money can be greatly exaggerated.  The truth is, there are many things in this world money simply can’t buy. </a:t>
            </a:r>
            <a:endParaRPr lang="en-US" sz="800" b="1" dirty="0" smtClean="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76859221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wipe(left)">
                                      <p:cBhvr>
                                        <p:cTn id="12" dur="10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wipe(left)">
                                      <p:cBhvr>
                                        <p:cTn id="17" dur="10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sz="2800"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Application</a:t>
            </a:r>
            <a:r>
              <a:rPr lang="en-US" sz="28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 – </a:t>
            </a:r>
            <a:r>
              <a:rPr lang="en-US" sz="20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Putting money to work for ministry</a:t>
            </a:r>
          </a:p>
        </p:txBody>
      </p:sp>
      <p:pic>
        <p:nvPicPr>
          <p:cNvPr id="7" name="Picture 5" descr="Scroll.png"/>
          <p:cNvPicPr>
            <a:picLocks noChangeAspect="1"/>
          </p:cNvPicPr>
          <p:nvPr/>
        </p:nvPicPr>
        <p:blipFill>
          <a:blip r:embed="rId3" cstate="print"/>
          <a:srcRect/>
          <a:stretch>
            <a:fillRect/>
          </a:stretch>
        </p:blipFill>
        <p:spPr bwMode="auto">
          <a:xfrm rot="21041667">
            <a:off x="7443947" y="267676"/>
            <a:ext cx="1487347" cy="756068"/>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152400" y="1139021"/>
            <a:ext cx="8830236" cy="5577937"/>
          </a:xfrm>
          <a:prstGeom prst="rect">
            <a:avLst/>
          </a:prstGeom>
          <a:noFill/>
          <a:effectLst/>
        </p:spPr>
        <p:txBody>
          <a:bodyPr wrap="square" rtlCol="0">
            <a:spAutoFit/>
          </a:bodyPr>
          <a:lstStyle/>
          <a:p>
            <a:pPr marL="796925" indent="-339725">
              <a:buFont typeface="Arial" panose="020B0604020202020204" pitchFamily="34" charset="0"/>
              <a:buChar char="•"/>
              <a:tabLst>
                <a:tab pos="457200" algn="l"/>
              </a:tabLst>
            </a:pPr>
            <a:r>
              <a:rPr lang="en-US" sz="2370" b="1" dirty="0" smtClean="0">
                <a:latin typeface="Cambria" panose="02040503050406030204" pitchFamily="18" charset="0"/>
                <a:ea typeface="Cambria" panose="02040503050406030204" pitchFamily="18" charset="0"/>
              </a:rPr>
              <a:t>Money can’t buy intelligence, just an education</a:t>
            </a:r>
          </a:p>
          <a:p>
            <a:pPr marL="796925" indent="-339725">
              <a:buFont typeface="Arial" panose="020B0604020202020204" pitchFamily="34" charset="0"/>
              <a:buChar char="•"/>
              <a:tabLst>
                <a:tab pos="457200" algn="l"/>
              </a:tabLst>
            </a:pPr>
            <a:r>
              <a:rPr lang="en-US" sz="2370" b="1" dirty="0" smtClean="0">
                <a:latin typeface="Cambria" panose="02040503050406030204" pitchFamily="18" charset="0"/>
                <a:ea typeface="Cambria" panose="02040503050406030204" pitchFamily="18" charset="0"/>
              </a:rPr>
              <a:t>Money can’t buy wisdom, just experience</a:t>
            </a:r>
          </a:p>
          <a:p>
            <a:pPr marL="796925" indent="-339725">
              <a:buFont typeface="Arial" panose="020B0604020202020204" pitchFamily="34" charset="0"/>
              <a:buChar char="•"/>
              <a:tabLst>
                <a:tab pos="457200" algn="l"/>
              </a:tabLst>
            </a:pPr>
            <a:r>
              <a:rPr lang="en-US" sz="2370" b="1" dirty="0" smtClean="0">
                <a:latin typeface="Cambria" panose="02040503050406030204" pitchFamily="18" charset="0"/>
                <a:ea typeface="Cambria" panose="02040503050406030204" pitchFamily="18" charset="0"/>
              </a:rPr>
              <a:t>Money can’t buy health, just medicine</a:t>
            </a:r>
          </a:p>
          <a:p>
            <a:pPr marL="796925" indent="-339725">
              <a:buFont typeface="Arial" panose="020B0604020202020204" pitchFamily="34" charset="0"/>
              <a:buChar char="•"/>
              <a:tabLst>
                <a:tab pos="457200" algn="l"/>
              </a:tabLst>
            </a:pPr>
            <a:r>
              <a:rPr lang="en-US" sz="2370" b="1" dirty="0" smtClean="0">
                <a:latin typeface="Cambria" panose="02040503050406030204" pitchFamily="18" charset="0"/>
                <a:ea typeface="Cambria" panose="02040503050406030204" pitchFamily="18" charset="0"/>
              </a:rPr>
              <a:t>Money can’t buy a family, just a house</a:t>
            </a:r>
          </a:p>
          <a:p>
            <a:pPr marL="796925" indent="-339725">
              <a:buFont typeface="Arial" panose="020B0604020202020204" pitchFamily="34" charset="0"/>
              <a:buChar char="•"/>
              <a:tabLst>
                <a:tab pos="457200" algn="l"/>
              </a:tabLst>
            </a:pPr>
            <a:r>
              <a:rPr lang="en-US" sz="2370" b="1" dirty="0" smtClean="0">
                <a:latin typeface="Cambria" panose="02040503050406030204" pitchFamily="18" charset="0"/>
                <a:ea typeface="Cambria" panose="02040503050406030204" pitchFamily="18" charset="0"/>
              </a:rPr>
              <a:t>Money can’t buy friendship, just companionship</a:t>
            </a:r>
          </a:p>
          <a:p>
            <a:pPr marL="796925" indent="-339725">
              <a:buFont typeface="Arial" panose="020B0604020202020204" pitchFamily="34" charset="0"/>
              <a:buChar char="•"/>
              <a:tabLst>
                <a:tab pos="457200" algn="l"/>
              </a:tabLst>
            </a:pPr>
            <a:r>
              <a:rPr lang="en-US" sz="2370" b="1" dirty="0" smtClean="0">
                <a:latin typeface="Cambria" panose="02040503050406030204" pitchFamily="18" charset="0"/>
                <a:ea typeface="Cambria" panose="02040503050406030204" pitchFamily="18" charset="0"/>
              </a:rPr>
              <a:t>Money can’t buy love, just sex. </a:t>
            </a:r>
          </a:p>
          <a:p>
            <a:pPr indent="457200">
              <a:tabLst>
                <a:tab pos="457200" algn="l"/>
              </a:tabLst>
            </a:pPr>
            <a:endParaRPr lang="en-US" sz="800" b="1" dirty="0" smtClean="0">
              <a:latin typeface="Cambria" panose="02040503050406030204" pitchFamily="18" charset="0"/>
              <a:ea typeface="Cambria" panose="02040503050406030204" pitchFamily="18" charset="0"/>
            </a:endParaRPr>
          </a:p>
          <a:p>
            <a:pPr indent="457200">
              <a:spcAft>
                <a:spcPts val="1000"/>
              </a:spcAft>
              <a:tabLst>
                <a:tab pos="457200" algn="l"/>
              </a:tabLst>
            </a:pPr>
            <a:r>
              <a:rPr lang="en-US" sz="2370" b="1" dirty="0" smtClean="0">
                <a:latin typeface="Cambria" panose="02040503050406030204" pitchFamily="18" charset="0"/>
                <a:ea typeface="Cambria" panose="02040503050406030204" pitchFamily="18" charset="0"/>
              </a:rPr>
              <a:t>That is not to say money has no role to play in life.  Like air itself, nobody can live in our modern world without money. </a:t>
            </a:r>
          </a:p>
          <a:p>
            <a:pPr indent="457200">
              <a:spcAft>
                <a:spcPts val="1000"/>
              </a:spcAft>
              <a:tabLst>
                <a:tab pos="457200" algn="l"/>
              </a:tabLst>
            </a:pPr>
            <a:r>
              <a:rPr lang="en-US" sz="2370" b="1" dirty="0" smtClean="0">
                <a:latin typeface="Cambria" panose="02040503050406030204" pitchFamily="18" charset="0"/>
                <a:ea typeface="Cambria" panose="02040503050406030204" pitchFamily="18" charset="0"/>
              </a:rPr>
              <a:t>As Paul points out in verse </a:t>
            </a:r>
            <a:r>
              <a:rPr lang="en-US" sz="237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1-4</a:t>
            </a:r>
            <a:r>
              <a:rPr lang="en-US" sz="2370" b="1" dirty="0" smtClean="0">
                <a:latin typeface="Cambria" panose="02040503050406030204" pitchFamily="18" charset="0"/>
                <a:ea typeface="Cambria" panose="02040503050406030204" pitchFamily="18" charset="0"/>
              </a:rPr>
              <a:t>, without reliable financial support, Christian ministries would peter out.  Churches would close their doors.  Bibles would not be printed. Christian organizations would be abandoned.  </a:t>
            </a:r>
          </a:p>
          <a:p>
            <a:pPr indent="457200">
              <a:spcAft>
                <a:spcPts val="1000"/>
              </a:spcAft>
              <a:tabLst>
                <a:tab pos="457200" algn="l"/>
              </a:tabLst>
            </a:pPr>
            <a:r>
              <a:rPr lang="en-US" sz="2370" b="1" dirty="0" smtClean="0">
                <a:latin typeface="Cambria" panose="02040503050406030204" pitchFamily="18" charset="0"/>
                <a:ea typeface="Cambria" panose="02040503050406030204" pitchFamily="18" charset="0"/>
              </a:rPr>
              <a:t>While money can’t buy the blessings of God, money itself can be a blessing – both to the giver and to the recipient. </a:t>
            </a:r>
            <a:endParaRPr lang="en-US" sz="800" b="1" dirty="0" smtClean="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301524421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1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10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left)">
                                      <p:cBhvr>
                                        <p:cTn id="22" dur="10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wipe(left)">
                                      <p:cBhvr>
                                        <p:cTn id="27" dur="10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wipe(left)">
                                      <p:cBhvr>
                                        <p:cTn id="32" dur="10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6">
                                            <p:txEl>
                                              <p:pRg st="7" end="7"/>
                                            </p:txEl>
                                          </p:spTgt>
                                        </p:tgtEl>
                                        <p:attrNameLst>
                                          <p:attrName>style.visibility</p:attrName>
                                        </p:attrNameLst>
                                      </p:cBhvr>
                                      <p:to>
                                        <p:strVal val="visible"/>
                                      </p:to>
                                    </p:set>
                                    <p:animEffect transition="in" filter="wipe(left)">
                                      <p:cBhvr>
                                        <p:cTn id="37" dur="1000"/>
                                        <p:tgtEl>
                                          <p:spTgt spid="6">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6">
                                            <p:txEl>
                                              <p:pRg st="8" end="8"/>
                                            </p:txEl>
                                          </p:spTgt>
                                        </p:tgtEl>
                                        <p:attrNameLst>
                                          <p:attrName>style.visibility</p:attrName>
                                        </p:attrNameLst>
                                      </p:cBhvr>
                                      <p:to>
                                        <p:strVal val="visible"/>
                                      </p:to>
                                    </p:set>
                                    <p:animEffect transition="in" filter="wipe(left)">
                                      <p:cBhvr>
                                        <p:cTn id="42" dur="1000"/>
                                        <p:tgtEl>
                                          <p:spTgt spid="6">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6">
                                            <p:txEl>
                                              <p:pRg st="9" end="9"/>
                                            </p:txEl>
                                          </p:spTgt>
                                        </p:tgtEl>
                                        <p:attrNameLst>
                                          <p:attrName>style.visibility</p:attrName>
                                        </p:attrNameLst>
                                      </p:cBhvr>
                                      <p:to>
                                        <p:strVal val="visible"/>
                                      </p:to>
                                    </p:set>
                                    <p:animEffect transition="in" filter="wipe(left)">
                                      <p:cBhvr>
                                        <p:cTn id="47" dur="1000"/>
                                        <p:tgtEl>
                                          <p:spTgt spid="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sz="2800"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Application</a:t>
            </a:r>
            <a:r>
              <a:rPr lang="en-US" sz="28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 – </a:t>
            </a:r>
            <a:r>
              <a:rPr lang="en-US" sz="20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Putting money to work for ministry</a:t>
            </a:r>
          </a:p>
        </p:txBody>
      </p:sp>
      <p:pic>
        <p:nvPicPr>
          <p:cNvPr id="7" name="Picture 5" descr="Scroll.png"/>
          <p:cNvPicPr>
            <a:picLocks noChangeAspect="1"/>
          </p:cNvPicPr>
          <p:nvPr/>
        </p:nvPicPr>
        <p:blipFill>
          <a:blip r:embed="rId3" cstate="print"/>
          <a:srcRect/>
          <a:stretch>
            <a:fillRect/>
          </a:stretch>
        </p:blipFill>
        <p:spPr bwMode="auto">
          <a:xfrm rot="21041667">
            <a:off x="7443947" y="267676"/>
            <a:ext cx="1487347" cy="756068"/>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261788" y="1142264"/>
            <a:ext cx="8729811" cy="5341462"/>
          </a:xfrm>
          <a:prstGeom prst="rect">
            <a:avLst/>
          </a:prstGeom>
          <a:noFill/>
          <a:effectLst/>
        </p:spPr>
        <p:txBody>
          <a:bodyPr wrap="square" rtlCol="0">
            <a:spAutoFit/>
          </a:bodyPr>
          <a:lstStyle/>
          <a:p>
            <a:pPr indent="457200">
              <a:spcAft>
                <a:spcPts val="1000"/>
              </a:spcAft>
              <a:tabLst>
                <a:tab pos="457200" algn="l"/>
              </a:tabLst>
            </a:pPr>
            <a:r>
              <a:rPr lang="en-US" sz="2370" b="1" dirty="0" smtClean="0">
                <a:latin typeface="Cambria" panose="02040503050406030204" pitchFamily="18" charset="0"/>
                <a:ea typeface="Cambria" panose="02040503050406030204" pitchFamily="18" charset="0"/>
              </a:rPr>
              <a:t>So, as we near the end of our study in First Corinthians, Paul gently stresses the importance of financial giving.  That giving is not simply for our local churches, where we see direct benefits for ourselves and our families. </a:t>
            </a:r>
          </a:p>
          <a:p>
            <a:pPr indent="457200">
              <a:tabLst>
                <a:tab pos="457200" algn="l"/>
              </a:tabLst>
            </a:pPr>
            <a:endParaRPr lang="en-US" sz="800" b="1" dirty="0" smtClean="0">
              <a:latin typeface="Cambria" panose="02040503050406030204" pitchFamily="18" charset="0"/>
              <a:ea typeface="Cambria" panose="02040503050406030204" pitchFamily="18" charset="0"/>
            </a:endParaRPr>
          </a:p>
          <a:p>
            <a:pPr indent="457200">
              <a:spcAft>
                <a:spcPts val="1000"/>
              </a:spcAft>
              <a:tabLst>
                <a:tab pos="457200" algn="l"/>
              </a:tabLst>
            </a:pPr>
            <a:r>
              <a:rPr lang="en-US" sz="2370" b="1" dirty="0" smtClean="0">
                <a:latin typeface="Cambria" panose="02040503050406030204" pitchFamily="18" charset="0"/>
                <a:ea typeface="Cambria" panose="02040503050406030204" pitchFamily="18" charset="0"/>
              </a:rPr>
              <a:t>Rather the kind of giving Paul describes here is part of a larger context of awareness of, and involvement in, ministry beyond our narrow context in the global body of Christ. </a:t>
            </a:r>
          </a:p>
          <a:p>
            <a:pPr indent="457200">
              <a:spcAft>
                <a:spcPts val="1000"/>
              </a:spcAft>
              <a:tabLst>
                <a:tab pos="457200" algn="l"/>
              </a:tabLst>
            </a:pPr>
            <a:r>
              <a:rPr lang="en-US" sz="2370" b="1" dirty="0" smtClean="0">
                <a:latin typeface="Cambria" panose="02040503050406030204" pitchFamily="18" charset="0"/>
                <a:ea typeface="Cambria" panose="02040503050406030204" pitchFamily="18" charset="0"/>
              </a:rPr>
              <a:t>The church in Corinth was called to contribute to meeting the needs of many people whom they would never meet, and to show hospitality toward ministers they hardly knew (</a:t>
            </a:r>
            <a:r>
              <a:rPr lang="en-US" sz="237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16:10-11</a:t>
            </a:r>
            <a:r>
              <a:rPr lang="en-US" sz="2370" b="1" dirty="0" smtClean="0">
                <a:latin typeface="Cambria" panose="02040503050406030204" pitchFamily="18" charset="0"/>
                <a:ea typeface="Cambria" panose="02040503050406030204" pitchFamily="18" charset="0"/>
              </a:rPr>
              <a:t>).  </a:t>
            </a:r>
          </a:p>
          <a:p>
            <a:pPr indent="457200">
              <a:spcAft>
                <a:spcPts val="1000"/>
              </a:spcAft>
              <a:tabLst>
                <a:tab pos="457200" algn="l"/>
              </a:tabLst>
            </a:pPr>
            <a:r>
              <a:rPr lang="en-US" sz="2370" b="1" dirty="0" smtClean="0">
                <a:latin typeface="Cambria" panose="02040503050406030204" pitchFamily="18" charset="0"/>
                <a:ea typeface="Cambria" panose="02040503050406030204" pitchFamily="18" charset="0"/>
              </a:rPr>
              <a:t>Neither of these contributions would result in tangible benefits for the church in Corinth itself – or for its members. </a:t>
            </a:r>
            <a:endParaRPr lang="en-US" sz="800" b="1" dirty="0" smtClean="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291636386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wipe(left)">
                                      <p:cBhvr>
                                        <p:cTn id="12" dur="10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wipe(left)">
                                      <p:cBhvr>
                                        <p:cTn id="17" dur="1000"/>
                                        <p:tgtEl>
                                          <p:spTgt spid="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wipe(left)">
                                      <p:cBhvr>
                                        <p:cTn id="22" dur="10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sz="2800"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Application</a:t>
            </a:r>
            <a:r>
              <a:rPr lang="en-US" sz="28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 – </a:t>
            </a:r>
            <a:r>
              <a:rPr lang="en-US" sz="20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Putting money to work for ministry</a:t>
            </a:r>
          </a:p>
        </p:txBody>
      </p:sp>
      <p:pic>
        <p:nvPicPr>
          <p:cNvPr id="7" name="Picture 5" descr="Scroll.png"/>
          <p:cNvPicPr>
            <a:picLocks noChangeAspect="1"/>
          </p:cNvPicPr>
          <p:nvPr/>
        </p:nvPicPr>
        <p:blipFill>
          <a:blip r:embed="rId3" cstate="print"/>
          <a:srcRect/>
          <a:stretch>
            <a:fillRect/>
          </a:stretch>
        </p:blipFill>
        <p:spPr bwMode="auto">
          <a:xfrm rot="21041667">
            <a:off x="7443947" y="267676"/>
            <a:ext cx="1487347" cy="756068"/>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261789" y="1070043"/>
            <a:ext cx="8729811" cy="5706177"/>
          </a:xfrm>
          <a:prstGeom prst="rect">
            <a:avLst/>
          </a:prstGeom>
          <a:noFill/>
          <a:effectLst/>
        </p:spPr>
        <p:txBody>
          <a:bodyPr wrap="square" rtlCol="0">
            <a:spAutoFit/>
          </a:bodyPr>
          <a:lstStyle/>
          <a:p>
            <a:pPr indent="457200">
              <a:spcAft>
                <a:spcPts val="1000"/>
              </a:spcAft>
              <a:tabLst>
                <a:tab pos="457200" algn="l"/>
              </a:tabLst>
            </a:pPr>
            <a:r>
              <a:rPr lang="en-US" sz="2370" b="1" dirty="0" smtClean="0">
                <a:latin typeface="Cambria" panose="02040503050406030204" pitchFamily="18" charset="0"/>
                <a:ea typeface="Cambria" panose="02040503050406030204" pitchFamily="18" charset="0"/>
              </a:rPr>
              <a:t>However, Paul makes it clear that our giving should reach beyond our own local churches and into the lives of believers around the world. </a:t>
            </a:r>
          </a:p>
          <a:p>
            <a:pPr indent="457200">
              <a:spcAft>
                <a:spcPts val="1000"/>
              </a:spcAft>
              <a:tabLst>
                <a:tab pos="457200" algn="l"/>
              </a:tabLst>
            </a:pPr>
            <a:r>
              <a:rPr lang="en-US" sz="2370" b="1" dirty="0" smtClean="0">
                <a:latin typeface="Cambria" panose="02040503050406030204" pitchFamily="18" charset="0"/>
                <a:ea typeface="Cambria" panose="02040503050406030204" pitchFamily="18" charset="0"/>
              </a:rPr>
              <a:t>So, how about you?  Have you unwittingly succumbed to limiting your giving to ministries that benefit only you, your family, or your church?</a:t>
            </a:r>
          </a:p>
          <a:p>
            <a:pPr indent="457200">
              <a:spcAft>
                <a:spcPts val="1000"/>
              </a:spcAft>
              <a:tabLst>
                <a:tab pos="457200" algn="l"/>
              </a:tabLst>
            </a:pPr>
            <a:r>
              <a:rPr lang="en-US" sz="2370" b="1" dirty="0" smtClean="0">
                <a:latin typeface="Cambria" panose="02040503050406030204" pitchFamily="18" charset="0"/>
                <a:ea typeface="Cambria" panose="02040503050406030204" pitchFamily="18" charset="0"/>
              </a:rPr>
              <a:t>Would Paul be pleased with your giving patterns, or would he exhort you to engage in a broader ministry beyond the walls of your church and your own immediate concerns?</a:t>
            </a:r>
          </a:p>
          <a:p>
            <a:pPr indent="457200">
              <a:spcAft>
                <a:spcPts val="1000"/>
              </a:spcAft>
              <a:tabLst>
                <a:tab pos="457200" algn="l"/>
              </a:tabLst>
            </a:pPr>
            <a:r>
              <a:rPr lang="en-US" sz="2370" b="1" dirty="0" smtClean="0">
                <a:latin typeface="Cambria" panose="02040503050406030204" pitchFamily="18" charset="0"/>
                <a:ea typeface="Cambria" panose="02040503050406030204" pitchFamily="18" charset="0"/>
              </a:rPr>
              <a:t>One of the best ways to examine your giving is to review your charitable donations.  Go through your checkbook, debit statements, and bank accounts.  Jesus said, </a:t>
            </a:r>
            <a:r>
              <a:rPr lang="en-US" sz="2370" b="1" i="1" dirty="0" smtClean="0">
                <a:latin typeface="Cambria" panose="02040503050406030204" pitchFamily="18" charset="0"/>
                <a:ea typeface="Cambria" panose="02040503050406030204" pitchFamily="18" charset="0"/>
              </a:rPr>
              <a:t>“where your treasure is, there your heart will be also”</a:t>
            </a:r>
            <a:r>
              <a:rPr lang="en-US" sz="2370" b="1" dirty="0" smtClean="0">
                <a:latin typeface="Cambria" panose="02040503050406030204" pitchFamily="18" charset="0"/>
                <a:ea typeface="Cambria" panose="02040503050406030204" pitchFamily="18" charset="0"/>
              </a:rPr>
              <a:t> (</a:t>
            </a:r>
            <a:r>
              <a:rPr lang="en-US" sz="237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Matt. 6:21</a:t>
            </a:r>
            <a:r>
              <a:rPr lang="en-US" sz="2370" b="1" dirty="0" smtClean="0">
                <a:latin typeface="Cambria" panose="02040503050406030204" pitchFamily="18" charset="0"/>
                <a:ea typeface="Cambria" panose="02040503050406030204" pitchFamily="18" charset="0"/>
              </a:rPr>
              <a:t>), take some time to evaluate where your </a:t>
            </a:r>
            <a:r>
              <a:rPr lang="en-US" sz="237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treasure</a:t>
            </a:r>
            <a:r>
              <a:rPr lang="en-US" sz="2370" b="1" dirty="0" smtClean="0">
                <a:latin typeface="Cambria" panose="02040503050406030204" pitchFamily="18" charset="0"/>
                <a:ea typeface="Cambria" panose="02040503050406030204" pitchFamily="18" charset="0"/>
              </a:rPr>
              <a:t> is actually going. </a:t>
            </a:r>
            <a:endParaRPr lang="en-US" sz="800" b="1" dirty="0" smtClean="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176284588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1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10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left)">
                                      <p:cBhvr>
                                        <p:cTn id="22" dur="10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sz="2800"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Application</a:t>
            </a:r>
            <a:r>
              <a:rPr lang="en-US" sz="28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 – </a:t>
            </a:r>
            <a:r>
              <a:rPr lang="en-US" sz="20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Putting money to work for ministry</a:t>
            </a:r>
          </a:p>
        </p:txBody>
      </p:sp>
      <p:pic>
        <p:nvPicPr>
          <p:cNvPr id="7" name="Picture 5" descr="Scroll.png"/>
          <p:cNvPicPr>
            <a:picLocks noChangeAspect="1"/>
          </p:cNvPicPr>
          <p:nvPr/>
        </p:nvPicPr>
        <p:blipFill>
          <a:blip r:embed="rId3" cstate="print"/>
          <a:srcRect/>
          <a:stretch>
            <a:fillRect/>
          </a:stretch>
        </p:blipFill>
        <p:spPr bwMode="auto">
          <a:xfrm rot="21041667">
            <a:off x="7443947" y="267676"/>
            <a:ext cx="1487347" cy="756068"/>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261789" y="1070043"/>
            <a:ext cx="8729811" cy="5597943"/>
          </a:xfrm>
          <a:prstGeom prst="rect">
            <a:avLst/>
          </a:prstGeom>
          <a:noFill/>
          <a:effectLst/>
        </p:spPr>
        <p:txBody>
          <a:bodyPr wrap="square" rtlCol="0">
            <a:spAutoFit/>
          </a:bodyPr>
          <a:lstStyle/>
          <a:p>
            <a:pPr indent="457200">
              <a:spcAft>
                <a:spcPts val="1000"/>
              </a:spcAft>
              <a:tabLst>
                <a:tab pos="457200" algn="l"/>
              </a:tabLst>
            </a:pPr>
            <a:r>
              <a:rPr lang="en-US" sz="2370" b="1" dirty="0" smtClean="0">
                <a:latin typeface="Cambria" panose="02040503050406030204" pitchFamily="18" charset="0"/>
                <a:ea typeface="Cambria" panose="02040503050406030204" pitchFamily="18" charset="0"/>
              </a:rPr>
              <a:t>Where do you invest your finances?  What percent of your monthly income goes to necessities?  What percent toward luxuries?  Toward frivolities?</a:t>
            </a:r>
          </a:p>
          <a:p>
            <a:pPr indent="457200">
              <a:spcAft>
                <a:spcPts val="1000"/>
              </a:spcAft>
              <a:tabLst>
                <a:tab pos="457200" algn="l"/>
              </a:tabLst>
            </a:pPr>
            <a:r>
              <a:rPr lang="en-US" sz="2370" b="1" dirty="0" smtClean="0">
                <a:latin typeface="Cambria" panose="02040503050406030204" pitchFamily="18" charset="0"/>
                <a:ea typeface="Cambria" panose="02040503050406030204" pitchFamily="18" charset="0"/>
              </a:rPr>
              <a:t>Are you giving regularly to your local church’s ministry or withholding even that?  Beyond your local church, do you give to other God-honoring ministries? </a:t>
            </a:r>
          </a:p>
          <a:p>
            <a:pPr indent="457200">
              <a:spcAft>
                <a:spcPts val="1000"/>
              </a:spcAft>
              <a:tabLst>
                <a:tab pos="457200" algn="l"/>
              </a:tabLst>
            </a:pPr>
            <a:r>
              <a:rPr lang="en-US" sz="2370" b="1" dirty="0" smtClean="0">
                <a:latin typeface="Cambria" panose="02040503050406030204" pitchFamily="18" charset="0"/>
                <a:ea typeface="Cambria" panose="02040503050406030204" pitchFamily="18" charset="0"/>
              </a:rPr>
              <a:t>Carefully think through these questions and, if necessary, make some changes in your giving patterns.   </a:t>
            </a:r>
          </a:p>
          <a:p>
            <a:pPr indent="457200">
              <a:spcAft>
                <a:spcPts val="1000"/>
              </a:spcAft>
              <a:tabLst>
                <a:tab pos="457200" algn="l"/>
              </a:tabLst>
            </a:pPr>
            <a:r>
              <a:rPr lang="en-US" sz="2370" b="1" dirty="0" smtClean="0">
                <a:latin typeface="Cambria" panose="02040503050406030204" pitchFamily="18" charset="0"/>
                <a:ea typeface="Cambria" panose="02040503050406030204" pitchFamily="18" charset="0"/>
              </a:rPr>
              <a:t>Admittedly, you may not be able to see, hear, or feel the direct benefits of your giving when you choose to bless believers and ministries beyond your own horizons. </a:t>
            </a:r>
          </a:p>
          <a:p>
            <a:pPr indent="457200">
              <a:spcAft>
                <a:spcPts val="1000"/>
              </a:spcAft>
              <a:tabLst>
                <a:tab pos="457200" algn="l"/>
              </a:tabLst>
            </a:pPr>
            <a:r>
              <a:rPr lang="en-US" sz="2370" b="1" dirty="0" smtClean="0">
                <a:latin typeface="Cambria" panose="02040503050406030204" pitchFamily="18" charset="0"/>
                <a:ea typeface="Cambria" panose="02040503050406030204" pitchFamily="18" charset="0"/>
              </a:rPr>
              <a:t>But do not forget the words of the Lord Jesus: </a:t>
            </a:r>
            <a:r>
              <a:rPr lang="en-US" sz="2370" b="1" i="1" dirty="0" smtClean="0">
                <a:latin typeface="Cambria" panose="02040503050406030204" pitchFamily="18" charset="0"/>
                <a:ea typeface="Cambria" panose="02040503050406030204" pitchFamily="18" charset="0"/>
              </a:rPr>
              <a:t>“It is more blessed to give than to receive” </a:t>
            </a:r>
            <a:r>
              <a:rPr lang="en-US" sz="2370" b="1" dirty="0" smtClean="0">
                <a:latin typeface="Cambria" panose="02040503050406030204" pitchFamily="18" charset="0"/>
                <a:ea typeface="Cambria" panose="02040503050406030204" pitchFamily="18" charset="0"/>
              </a:rPr>
              <a:t>(</a:t>
            </a:r>
            <a:r>
              <a:rPr lang="en-US" sz="237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Acts 20:35</a:t>
            </a:r>
            <a:r>
              <a:rPr lang="en-US" sz="2370" b="1" dirty="0" smtClean="0">
                <a:latin typeface="Cambria" panose="02040503050406030204" pitchFamily="18" charset="0"/>
                <a:ea typeface="Cambria" panose="02040503050406030204" pitchFamily="18" charset="0"/>
              </a:rPr>
              <a:t>).</a:t>
            </a:r>
          </a:p>
          <a:p>
            <a:pPr indent="457200">
              <a:spcAft>
                <a:spcPts val="1000"/>
              </a:spcAft>
              <a:tabLst>
                <a:tab pos="457200" algn="l"/>
              </a:tabLst>
            </a:pPr>
            <a:endParaRPr lang="en-US" sz="800" b="1" dirty="0" smtClean="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285291713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1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10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left)">
                                      <p:cBhvr>
                                        <p:cTn id="22" dur="10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wipe(left)">
                                      <p:cBhvr>
                                        <p:cTn id="27" dur="10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E6DCAC"/>
            </a:gs>
            <a:gs pos="12000">
              <a:srgbClr val="E6D78A"/>
            </a:gs>
            <a:gs pos="30000">
              <a:srgbClr val="C7AC4C"/>
            </a:gs>
            <a:gs pos="45000">
              <a:srgbClr val="E6D78A"/>
            </a:gs>
            <a:gs pos="77000">
              <a:srgbClr val="C7AC4C"/>
            </a:gs>
            <a:gs pos="100000">
              <a:srgbClr val="E6DCAC"/>
            </a:gs>
          </a:gsLst>
          <a:lin ang="2700000" scaled="0"/>
          <a:tileRect/>
        </a:gradFill>
        <a:effectLst/>
      </p:bgPr>
    </p:bg>
    <p:spTree>
      <p:nvGrpSpPr>
        <p:cNvPr id="1" name=""/>
        <p:cNvGrpSpPr/>
        <p:nvPr/>
      </p:nvGrpSpPr>
      <p:grpSpPr>
        <a:xfrm>
          <a:off x="0" y="0"/>
          <a:ext cx="0" cy="0"/>
          <a:chOff x="0" y="0"/>
          <a:chExt cx="0" cy="0"/>
        </a:xfrm>
      </p:grpSpPr>
      <p:pic>
        <p:nvPicPr>
          <p:cNvPr id="3" name="Picture 2" descr="12-1 Jesus2.jpg"/>
          <p:cNvPicPr>
            <a:picLocks noChangeAspect="1"/>
          </p:cNvPicPr>
          <p:nvPr/>
        </p:nvPicPr>
        <p:blipFill>
          <a:blip r:embed="rId2" cstate="print"/>
          <a:stretch>
            <a:fillRect/>
          </a:stretch>
        </p:blipFill>
        <p:spPr>
          <a:xfrm>
            <a:off x="228600" y="152400"/>
            <a:ext cx="8686800" cy="6553200"/>
          </a:xfrm>
          <a:prstGeom prst="rect">
            <a:avLst/>
          </a:prstGeom>
          <a:ln>
            <a:noFill/>
          </a:ln>
          <a:effectLst>
            <a:outerShdw blurRad="190500" algn="tl" rotWithShape="0">
              <a:srgbClr val="000000">
                <a:alpha val="70000"/>
              </a:srgbClr>
            </a:outerShdw>
          </a:effectLst>
        </p:spPr>
      </p:pic>
      <p:pic>
        <p:nvPicPr>
          <p:cNvPr id="4" name="Picture 3" descr="https://i0.wp.com/www.ldsdaily.com/wp-content/uploads/2016/04/Check-Out-These-Six-Stunning-Digital-Paintings-of-Jesus-Christ.jpg?resize=768%2C384&amp;ssl=1"/>
          <p:cNvPicPr/>
          <p:nvPr/>
        </p:nvPicPr>
        <p:blipFill>
          <a:blip r:embed="rId3" cstate="print"/>
          <a:srcRect l="42308"/>
          <a:stretch>
            <a:fillRect/>
          </a:stretch>
        </p:blipFill>
        <p:spPr bwMode="auto">
          <a:xfrm>
            <a:off x="762000" y="304800"/>
            <a:ext cx="7620000" cy="6248400"/>
          </a:xfrm>
          <a:prstGeom prst="rect">
            <a:avLst/>
          </a:prstGeom>
          <a:ln>
            <a:noFill/>
          </a:ln>
          <a:effectLst>
            <a:outerShdw blurRad="190500" algn="tl" rotWithShape="0">
              <a:srgbClr val="000000">
                <a:alpha val="70000"/>
              </a:srgbClr>
            </a:outerShdw>
          </a:effectLst>
        </p:spPr>
      </p:pic>
      <p:sp>
        <p:nvSpPr>
          <p:cNvPr id="5" name="TextBox 4"/>
          <p:cNvSpPr txBox="1"/>
          <p:nvPr/>
        </p:nvSpPr>
        <p:spPr>
          <a:xfrm>
            <a:off x="228600" y="5486400"/>
            <a:ext cx="8763000" cy="584775"/>
          </a:xfrm>
          <a:prstGeom prst="rect">
            <a:avLst/>
          </a:prstGeom>
          <a:noFill/>
          <a:effectLst>
            <a:outerShdw blurRad="25400" dist="25400" dir="18000000" algn="br" rotWithShape="0">
              <a:schemeClr val="bg1"/>
            </a:outerShdw>
          </a:effectLst>
        </p:spPr>
        <p:txBody>
          <a:bodyPr wrap="square" rtlCol="0">
            <a:spAutoFit/>
          </a:bodyPr>
          <a:lstStyle/>
          <a:p>
            <a:pPr algn="ctr"/>
            <a:r>
              <a:rPr lang="en-US" sz="3200" b="1" dirty="0" smtClean="0">
                <a:ln w="10160">
                  <a:solidFill>
                    <a:schemeClr val="accent5"/>
                  </a:solidFill>
                  <a:prstDash val="solid"/>
                </a:ln>
                <a:solidFill>
                  <a:srgbClr val="FFFF00"/>
                </a:solidFill>
                <a:effectLst>
                  <a:outerShdw blurRad="38100" dist="38100" dir="2700000" algn="tl">
                    <a:srgbClr val="000000">
                      <a:alpha val="43137"/>
                    </a:srgbClr>
                  </a:outerShdw>
                </a:effectLst>
                <a:latin typeface="Bodoni MT" pitchFamily="18" charset="0"/>
                <a:cs typeface="Calibri" panose="020F0502020204030204" pitchFamily="34" charset="0"/>
              </a:rPr>
              <a:t>“Antidotes to the Poison of Parochialism”</a:t>
            </a:r>
            <a:endParaRPr lang="en-US" sz="3200" b="1" dirty="0">
              <a:ln w="10160">
                <a:solidFill>
                  <a:schemeClr val="accent5"/>
                </a:solidFill>
                <a:prstDash val="solid"/>
              </a:ln>
              <a:solidFill>
                <a:srgbClr val="FFFF00"/>
              </a:solidFill>
              <a:effectLst>
                <a:outerShdw blurRad="38100" dist="38100" dir="2700000" algn="tl">
                  <a:srgbClr val="000000">
                    <a:alpha val="43137"/>
                  </a:srgbClr>
                </a:outerShdw>
              </a:effectLst>
              <a:latin typeface="Bodoni MT" pitchFamily="18" charset="0"/>
              <a:cs typeface="Calibri" panose="020F050202020403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par>
                          <p:cTn id="8" fill="hold">
                            <p:stCondLst>
                              <p:cond delay="2000"/>
                            </p:stCondLst>
                            <p:childTnLst>
                              <p:par>
                                <p:cTn id="9" presetID="8" presetClass="entr" presetSubtype="32" fill="hold" nodeType="afterEffect">
                                  <p:stCondLst>
                                    <p:cond delay="2000"/>
                                  </p:stCondLst>
                                  <p:childTnLst>
                                    <p:set>
                                      <p:cBhvr>
                                        <p:cTn id="10" dur="1" fill="hold">
                                          <p:stCondLst>
                                            <p:cond delay="0"/>
                                          </p:stCondLst>
                                        </p:cTn>
                                        <p:tgtEl>
                                          <p:spTgt spid="4"/>
                                        </p:tgtEl>
                                        <p:attrNameLst>
                                          <p:attrName>style.visibility</p:attrName>
                                        </p:attrNameLst>
                                      </p:cBhvr>
                                      <p:to>
                                        <p:strVal val="visible"/>
                                      </p:to>
                                    </p:set>
                                    <p:animEffect transition="in" filter="diamond(out)">
                                      <p:cBhvr>
                                        <p:cTn id="11" dur="2000"/>
                                        <p:tgtEl>
                                          <p:spTgt spid="4"/>
                                        </p:tgtEl>
                                      </p:cBhvr>
                                    </p:animEffect>
                                  </p:childTnLst>
                                </p:cTn>
                              </p:par>
                            </p:childTnLst>
                          </p:cTn>
                        </p:par>
                        <p:par>
                          <p:cTn id="12" fill="hold">
                            <p:stCondLst>
                              <p:cond delay="6000"/>
                            </p:stCondLst>
                            <p:childTnLst>
                              <p:par>
                                <p:cTn id="13" presetID="22" presetClass="entr" presetSubtype="8"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304800" y="228600"/>
            <a:ext cx="8534400" cy="646331"/>
          </a:xfrm>
          <a:prstGeom prst="rect">
            <a:avLst/>
          </a:prstGeom>
          <a:solidFill>
            <a:srgbClr val="00B0F0"/>
          </a:solidFill>
        </p:spPr>
        <p:style>
          <a:lnRef idx="1">
            <a:schemeClr val="dk1"/>
          </a:lnRef>
          <a:fillRef idx="3">
            <a:schemeClr val="dk1"/>
          </a:fillRef>
          <a:effectRef idx="2">
            <a:schemeClr val="dk1"/>
          </a:effectRef>
          <a:fontRef idx="minor">
            <a:schemeClr val="lt1"/>
          </a:fontRef>
        </p:style>
        <p:txBody>
          <a:bodyPr wrap="square" rtlCol="0">
            <a:spAutoFit/>
          </a:bodyPr>
          <a:lstStyle/>
          <a:p>
            <a:pPr algn="ctr"/>
            <a:r>
              <a:rPr lang="en-US" sz="3600" b="1" dirty="0" smtClean="0">
                <a:solidFill>
                  <a:srgbClr val="FFFF00"/>
                </a:solidFill>
                <a:effectLst>
                  <a:outerShdw blurRad="38100" dist="38100" dir="2700000" algn="tl">
                    <a:srgbClr val="000000">
                      <a:alpha val="43137"/>
                    </a:srgbClr>
                  </a:outerShdw>
                </a:effectLst>
                <a:latin typeface="Georgia" pitchFamily="18" charset="0"/>
              </a:rPr>
              <a:t>NEXT CLASS – 17 January 2024</a:t>
            </a:r>
            <a:endParaRPr lang="en-US" sz="3600" b="1" dirty="0">
              <a:solidFill>
                <a:srgbClr val="FFFF00"/>
              </a:solidFill>
              <a:effectLst>
                <a:outerShdw blurRad="38100" dist="38100" dir="2700000" algn="tl">
                  <a:srgbClr val="000000">
                    <a:alpha val="43137"/>
                  </a:srgbClr>
                </a:outerShdw>
              </a:effectLst>
              <a:latin typeface="Georgia" pitchFamily="18" charset="0"/>
            </a:endParaRPr>
          </a:p>
        </p:txBody>
      </p:sp>
      <p:sp>
        <p:nvSpPr>
          <p:cNvPr id="3" name="Rectangle 5"/>
          <p:cNvSpPr txBox="1">
            <a:spLocks noChangeArrowheads="1"/>
          </p:cNvSpPr>
          <p:nvPr/>
        </p:nvSpPr>
        <p:spPr>
          <a:xfrm>
            <a:off x="304800" y="1219200"/>
            <a:ext cx="8534400" cy="646331"/>
          </a:xfrm>
          <a:prstGeom prst="rect">
            <a:avLst/>
          </a:prstGeom>
        </p:spPr>
        <p:style>
          <a:lnRef idx="2">
            <a:schemeClr val="accent2"/>
          </a:lnRef>
          <a:fillRef idx="1">
            <a:schemeClr val="lt1"/>
          </a:fillRef>
          <a:effectRef idx="0">
            <a:schemeClr val="accent2"/>
          </a:effectRef>
          <a:fontRef idx="minor">
            <a:schemeClr val="dk1"/>
          </a:fontRef>
        </p:style>
        <p:txBody>
          <a:bodyPr vert="horz" wrap="square" anchor="ctr" anchorCtr="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spcBef>
                <a:spcPct val="0"/>
              </a:spcBef>
              <a:defRPr/>
            </a:pPr>
            <a:r>
              <a:rPr lang="en-US" sz="3600" b="1" smtClean="0">
                <a:ln>
                  <a:prstDash val="solid"/>
                </a:ln>
                <a:solidFill>
                  <a:prstClr val="black"/>
                </a:solidFill>
                <a:effectLst>
                  <a:outerShdw blurRad="88000" dist="50800" dir="5040000" algn="tl">
                    <a:srgbClr val="C3986D">
                      <a:tint val="80000"/>
                      <a:satMod val="250000"/>
                      <a:alpha val="45000"/>
                    </a:srgbClr>
                  </a:outerShdw>
                </a:effectLst>
                <a:latin typeface="Britannic Bold" pitchFamily="34" charset="0"/>
                <a:cs typeface="Arial" pitchFamily="34" charset="0"/>
              </a:rPr>
              <a:t>Book of First Corinthians</a:t>
            </a:r>
            <a:endParaRPr lang="en-US" sz="3000" b="1" smtClean="0">
              <a:ln>
                <a:prstDash val="solid"/>
              </a:ln>
              <a:solidFill>
                <a:prstClr val="black"/>
              </a:solidFill>
              <a:effectLst>
                <a:outerShdw blurRad="88000" dist="50800" dir="5040000" algn="tl">
                  <a:srgbClr val="C3986D">
                    <a:tint val="80000"/>
                    <a:satMod val="250000"/>
                    <a:alpha val="45000"/>
                  </a:srgbClr>
                </a:outerShdw>
              </a:effectLst>
              <a:latin typeface="Britannic Bold" pitchFamily="34" charset="0"/>
              <a:cs typeface="Arial" pitchFamily="34" charset="0"/>
            </a:endParaRPr>
          </a:p>
        </p:txBody>
      </p:sp>
      <p:sp>
        <p:nvSpPr>
          <p:cNvPr id="4" name="TextBox 3"/>
          <p:cNvSpPr txBox="1"/>
          <p:nvPr/>
        </p:nvSpPr>
        <p:spPr>
          <a:xfrm>
            <a:off x="304800" y="2133601"/>
            <a:ext cx="8534400" cy="2923877"/>
          </a:xfrm>
          <a:prstGeom prst="rect">
            <a:avLst/>
          </a:prstGeom>
          <a:noFill/>
        </p:spPr>
        <p:txBody>
          <a:bodyPr wrap="square" lIns="0" tIns="91440" rIns="0" bIns="91440" rtlCol="0">
            <a:spAutoFit/>
          </a:bodyPr>
          <a:lstStyle/>
          <a:p>
            <a:pPr marL="274320" indent="-274320">
              <a:spcAft>
                <a:spcPts val="2400"/>
              </a:spcAft>
            </a:pPr>
            <a:r>
              <a:rPr lang="en-US" sz="3200" b="1" dirty="0" smtClean="0">
                <a:solidFill>
                  <a:srgbClr val="FF0000"/>
                </a:solidFill>
                <a:latin typeface="Britannic Bold" pitchFamily="34" charset="0"/>
              </a:rPr>
              <a:t>	</a:t>
            </a:r>
            <a:r>
              <a:rPr lang="en-US" sz="3000" b="1" dirty="0" smtClean="0">
                <a:solidFill>
                  <a:srgbClr val="FF0000"/>
                </a:solidFill>
                <a:latin typeface="Britannic Bold" pitchFamily="34" charset="0"/>
              </a:rPr>
              <a:t>Before next class, read the below chapters in the </a:t>
            </a:r>
            <a:r>
              <a:rPr lang="en-US" sz="3000" b="1" dirty="0" err="1" smtClean="0">
                <a:solidFill>
                  <a:srgbClr val="FF0000"/>
                </a:solidFill>
                <a:latin typeface="Britannic Bold" pitchFamily="34" charset="0"/>
              </a:rPr>
              <a:t>NKJV</a:t>
            </a:r>
            <a:r>
              <a:rPr lang="en-US" sz="3000" b="1" dirty="0" smtClean="0">
                <a:solidFill>
                  <a:srgbClr val="FF0000"/>
                </a:solidFill>
                <a:latin typeface="Britannic Bold" pitchFamily="34" charset="0"/>
              </a:rPr>
              <a:t> and in one other versions of the Bible, i.e., </a:t>
            </a:r>
            <a:r>
              <a:rPr lang="en-US" sz="3000" b="1" dirty="0" err="1" smtClean="0">
                <a:solidFill>
                  <a:srgbClr val="FF0000"/>
                </a:solidFill>
                <a:latin typeface="Britannic Bold" pitchFamily="34" charset="0"/>
              </a:rPr>
              <a:t>KJV</a:t>
            </a:r>
            <a:r>
              <a:rPr lang="en-US" sz="3000" b="1" dirty="0" smtClean="0">
                <a:solidFill>
                  <a:srgbClr val="FF0000"/>
                </a:solidFill>
                <a:latin typeface="Britannic Bold" pitchFamily="34" charset="0"/>
              </a:rPr>
              <a:t>, </a:t>
            </a:r>
            <a:r>
              <a:rPr lang="en-US" sz="3000" b="1" dirty="0" err="1" smtClean="0">
                <a:solidFill>
                  <a:srgbClr val="FF0000"/>
                </a:solidFill>
                <a:latin typeface="Britannic Bold" pitchFamily="34" charset="0"/>
              </a:rPr>
              <a:t>NRSV</a:t>
            </a:r>
            <a:r>
              <a:rPr lang="en-US" sz="3000" b="1" dirty="0" smtClean="0">
                <a:solidFill>
                  <a:srgbClr val="FF0000"/>
                </a:solidFill>
                <a:latin typeface="Britannic Bold" pitchFamily="34" charset="0"/>
              </a:rPr>
              <a:t>, </a:t>
            </a:r>
            <a:r>
              <a:rPr lang="en-US" sz="3000" b="1" dirty="0" err="1" smtClean="0">
                <a:solidFill>
                  <a:srgbClr val="FF0000"/>
                </a:solidFill>
                <a:latin typeface="Britannic Bold" pitchFamily="34" charset="0"/>
              </a:rPr>
              <a:t>NIV</a:t>
            </a:r>
            <a:r>
              <a:rPr lang="en-US" sz="3000" b="1" dirty="0" smtClean="0">
                <a:solidFill>
                  <a:srgbClr val="FF0000"/>
                </a:solidFill>
                <a:latin typeface="Britannic Bold" pitchFamily="34" charset="0"/>
              </a:rPr>
              <a:t>, </a:t>
            </a:r>
            <a:r>
              <a:rPr lang="en-US" sz="3000" b="1" dirty="0" err="1" smtClean="0">
                <a:solidFill>
                  <a:srgbClr val="FF0000"/>
                </a:solidFill>
                <a:latin typeface="Britannic Bold" pitchFamily="34" charset="0"/>
              </a:rPr>
              <a:t>CEV</a:t>
            </a:r>
            <a:r>
              <a:rPr lang="en-US" sz="3000" b="1" dirty="0" smtClean="0">
                <a:solidFill>
                  <a:srgbClr val="FF0000"/>
                </a:solidFill>
                <a:latin typeface="Britannic Bold" pitchFamily="34" charset="0"/>
              </a:rPr>
              <a:t>, </a:t>
            </a:r>
            <a:r>
              <a:rPr lang="en-US" sz="3000" b="1" dirty="0" err="1" smtClean="0">
                <a:solidFill>
                  <a:srgbClr val="FF0000"/>
                </a:solidFill>
                <a:latin typeface="Britannic Bold" pitchFamily="34" charset="0"/>
              </a:rPr>
              <a:t>etc</a:t>
            </a:r>
            <a:r>
              <a:rPr lang="en-US" sz="3000" b="1" dirty="0" smtClean="0">
                <a:solidFill>
                  <a:srgbClr val="FF0000"/>
                </a:solidFill>
                <a:latin typeface="Britannic Bold" pitchFamily="34" charset="0"/>
              </a:rPr>
              <a:t> … </a:t>
            </a:r>
          </a:p>
          <a:p>
            <a:pPr marL="274320" indent="-274320" algn="ctr">
              <a:spcAft>
                <a:spcPts val="1200"/>
              </a:spcAft>
            </a:pPr>
            <a:r>
              <a:rPr lang="en-US" sz="2800" b="1" dirty="0" smtClean="0">
                <a:solidFill>
                  <a:prstClr val="black"/>
                </a:solidFill>
                <a:effectLst>
                  <a:outerShdw blurRad="38100" dist="38100" dir="2700000" algn="tl">
                    <a:srgbClr val="000000">
                      <a:alpha val="43137"/>
                    </a:srgbClr>
                  </a:outerShdw>
                </a:effectLst>
                <a:latin typeface="Cambria" pitchFamily="18" charset="0"/>
              </a:rPr>
              <a:t>Chapter 16:13 – </a:t>
            </a:r>
            <a:r>
              <a:rPr lang="en-US" sz="2800" b="1" dirty="0">
                <a:solidFill>
                  <a:prstClr val="black"/>
                </a:solidFill>
                <a:effectLst>
                  <a:outerShdw blurRad="38100" dist="38100" dir="2700000" algn="tl">
                    <a:srgbClr val="000000">
                      <a:alpha val="43137"/>
                    </a:srgbClr>
                  </a:outerShdw>
                </a:effectLst>
                <a:latin typeface="Cambria" pitchFamily="18" charset="0"/>
              </a:rPr>
              <a:t>2</a:t>
            </a:r>
            <a:r>
              <a:rPr lang="en-US" sz="2800" b="1" dirty="0" smtClean="0">
                <a:solidFill>
                  <a:prstClr val="black"/>
                </a:solidFill>
                <a:effectLst>
                  <a:outerShdw blurRad="38100" dist="38100" dir="2700000" algn="tl">
                    <a:srgbClr val="000000">
                      <a:alpha val="43137"/>
                    </a:srgbClr>
                  </a:outerShdw>
                </a:effectLst>
                <a:latin typeface="Cambria" pitchFamily="18" charset="0"/>
              </a:rPr>
              <a:t>4                               </a:t>
            </a:r>
          </a:p>
          <a:p>
            <a:pPr marL="274320" indent="-274320" algn="ctr">
              <a:spcAft>
                <a:spcPts val="1200"/>
              </a:spcAft>
            </a:pPr>
            <a:r>
              <a:rPr lang="en-US" sz="2800" b="1" dirty="0" smtClean="0">
                <a:solidFill>
                  <a:prstClr val="black"/>
                </a:solidFill>
                <a:effectLst>
                  <a:outerShdw blurRad="38100" dist="38100" dir="2700000" algn="tl">
                    <a:srgbClr val="000000">
                      <a:alpha val="43137"/>
                    </a:srgbClr>
                  </a:outerShdw>
                </a:effectLst>
                <a:latin typeface="Cambria" pitchFamily="18" charset="0"/>
              </a:rPr>
              <a:t>“Standing Firm To The End”</a:t>
            </a:r>
            <a:endParaRPr lang="en-US" sz="2800" b="1" dirty="0" smtClean="0">
              <a:solidFill>
                <a:prstClr val="black"/>
              </a:solidFill>
              <a:latin typeface="Cambria" pitchFamily="18" charset="0"/>
            </a:endParaRPr>
          </a:p>
        </p:txBody>
      </p:sp>
      <p:pic>
        <p:nvPicPr>
          <p:cNvPr id="5" name="Picture 4" descr="question"/>
          <p:cNvPicPr>
            <a:picLocks noChangeAspect="1" noChangeArrowheads="1"/>
          </p:cNvPicPr>
          <p:nvPr/>
        </p:nvPicPr>
        <p:blipFill>
          <a:blip r:embed="rId3" cstate="print"/>
          <a:srcRect/>
          <a:stretch>
            <a:fillRect/>
          </a:stretch>
        </p:blipFill>
        <p:spPr bwMode="auto">
          <a:xfrm>
            <a:off x="3810000" y="5105400"/>
            <a:ext cx="1752600" cy="1519879"/>
          </a:xfrm>
          <a:prstGeom prst="rect">
            <a:avLst/>
          </a:prstGeom>
          <a:ln>
            <a:noFill/>
          </a:ln>
          <a:effectLst>
            <a:outerShdw blurRad="190500" algn="tl" rotWithShape="0">
              <a:srgbClr val="000000">
                <a:alpha val="70000"/>
              </a:srgbClr>
            </a:outerShdw>
          </a:effec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withEffect">
                                  <p:stCondLst>
                                    <p:cond delay="0"/>
                                  </p:stCondLst>
                                  <p:iterate type="lt">
                                    <p:tmAbs val="0"/>
                                  </p:iterate>
                                  <p:childTnLst>
                                    <p:set>
                                      <p:cBhvr>
                                        <p:cTn id="6" dur="1" fill="hold">
                                          <p:stCondLst>
                                            <p:cond delay="0"/>
                                          </p:stCondLst>
                                        </p:cTn>
                                        <p:tgtEl>
                                          <p:spTgt spid="2"/>
                                        </p:tgtEl>
                                        <p:attrNameLst>
                                          <p:attrName>style.visibility</p:attrName>
                                        </p:attrNameLst>
                                      </p:cBhvr>
                                      <p:to>
                                        <p:strVal val="visible"/>
                                      </p:to>
                                    </p:set>
                                  </p:childTnLst>
                                </p:cTn>
                              </p:par>
                              <p:par>
                                <p:cTn id="7" presetID="45" presetClass="entr" presetSubtype="0" fill="hold" grpId="0" nodeType="withEffect">
                                  <p:stCondLst>
                                    <p:cond delay="0"/>
                                  </p:stCondLst>
                                  <p:iterate type="lt">
                                    <p:tmPct val="10000"/>
                                  </p:iterate>
                                  <p:childTnLst>
                                    <p:set>
                                      <p:cBhvr>
                                        <p:cTn id="8" dur="1" fill="hold">
                                          <p:stCondLst>
                                            <p:cond delay="0"/>
                                          </p:stCondLst>
                                        </p:cTn>
                                        <p:tgtEl>
                                          <p:spTgt spid="2"/>
                                        </p:tgtEl>
                                        <p:attrNameLst>
                                          <p:attrName>style.visibility</p:attrName>
                                        </p:attrNameLst>
                                      </p:cBhvr>
                                      <p:to>
                                        <p:strVal val="visible"/>
                                      </p:to>
                                    </p:set>
                                    <p:animEffect transition="in" filter="fade">
                                      <p:cBhvr>
                                        <p:cTn id="9" dur="500"/>
                                        <p:tgtEl>
                                          <p:spTgt spid="2"/>
                                        </p:tgtEl>
                                      </p:cBhvr>
                                    </p:animEffect>
                                    <p:anim calcmode="lin" valueType="num">
                                      <p:cBhvr>
                                        <p:cTn id="10" dur="500" fill="hold"/>
                                        <p:tgtEl>
                                          <p:spTgt spid="2"/>
                                        </p:tgtEl>
                                        <p:attrNameLst>
                                          <p:attrName>ppt_w</p:attrName>
                                        </p:attrNameLst>
                                      </p:cBhvr>
                                      <p:tavLst>
                                        <p:tav tm="0" fmla="#ppt_w*sin(2.5*pi*$)">
                                          <p:val>
                                            <p:fltVal val="0"/>
                                          </p:val>
                                        </p:tav>
                                        <p:tav tm="100000">
                                          <p:val>
                                            <p:fltVal val="1"/>
                                          </p:val>
                                        </p:tav>
                                      </p:tavLst>
                                    </p:anim>
                                    <p:anim calcmode="lin" valueType="num">
                                      <p:cBhvr>
                                        <p:cTn id="11" dur="500" fill="hold"/>
                                        <p:tgtEl>
                                          <p:spTgt spid="2"/>
                                        </p:tgtEl>
                                        <p:attrNameLst>
                                          <p:attrName>ppt_h</p:attrName>
                                        </p:attrNameLst>
                                      </p:cBhvr>
                                      <p:tavLst>
                                        <p:tav tm="0">
                                          <p:val>
                                            <p:strVal val="#ppt_h"/>
                                          </p:val>
                                        </p:tav>
                                        <p:tav tm="100000">
                                          <p:val>
                                            <p:strVal val="#ppt_h"/>
                                          </p:val>
                                        </p:tav>
                                      </p:tavLst>
                                    </p:anim>
                                  </p:childTnLst>
                                </p:cTn>
                              </p:par>
                              <p:par>
                                <p:cTn id="12" presetID="45" presetClass="entr" presetSubtype="0" fill="hold" nodeType="withEffect">
                                  <p:stCondLst>
                                    <p:cond delay="0"/>
                                  </p:stCondLst>
                                  <p:iterate type="lt">
                                    <p:tmPct val="10000"/>
                                  </p:iterate>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16" dur="1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par>
                          <p:cTn id="17" fill="hold">
                            <p:stCondLst>
                              <p:cond delay="3100"/>
                            </p:stCondLst>
                            <p:childTnLst>
                              <p:par>
                                <p:cTn id="18" presetID="22" presetClass="entr" presetSubtype="8" fill="hold" nodeType="after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wipe(left)">
                                      <p:cBhvr>
                                        <p:cTn id="20" dur="1000"/>
                                        <p:tgtEl>
                                          <p:spTgt spid="4">
                                            <p:txEl>
                                              <p:pRg st="0" end="0"/>
                                            </p:txEl>
                                          </p:spTgt>
                                        </p:tgtEl>
                                      </p:cBhvr>
                                    </p:animEffect>
                                  </p:childTnLst>
                                </p:cTn>
                              </p:par>
                            </p:childTnLst>
                          </p:cTn>
                        </p:par>
                        <p:par>
                          <p:cTn id="21" fill="hold">
                            <p:stCondLst>
                              <p:cond delay="4100"/>
                            </p:stCondLst>
                            <p:childTnLst>
                              <p:par>
                                <p:cTn id="22" presetID="22" presetClass="entr" presetSubtype="8" fill="hold" nodeType="after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Effect transition="in" filter="wipe(left)">
                                      <p:cBhvr>
                                        <p:cTn id="24" dur="1000"/>
                                        <p:tgtEl>
                                          <p:spTgt spid="4">
                                            <p:txEl>
                                              <p:pRg st="1" end="1"/>
                                            </p:txEl>
                                          </p:spTgt>
                                        </p:tgtEl>
                                      </p:cBhvr>
                                    </p:animEffect>
                                  </p:childTnLst>
                                </p:cTn>
                              </p:par>
                            </p:childTnLst>
                          </p:cTn>
                        </p:par>
                        <p:par>
                          <p:cTn id="25" fill="hold">
                            <p:stCondLst>
                              <p:cond delay="5100"/>
                            </p:stCondLst>
                            <p:childTnLst>
                              <p:par>
                                <p:cTn id="26" presetID="22" presetClass="entr" presetSubtype="8" fill="hold" nodeType="after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Effect transition="in" filter="wipe(left)">
                                      <p:cBhvr>
                                        <p:cTn id="28" dur="1000"/>
                                        <p:tgtEl>
                                          <p:spTgt spid="4">
                                            <p:txEl>
                                              <p:pRg st="2" end="2"/>
                                            </p:txEl>
                                          </p:spTgt>
                                        </p:tgtEl>
                                      </p:cBhvr>
                                    </p:animEffect>
                                  </p:childTnLst>
                                </p:cTn>
                              </p:par>
                            </p:childTnLst>
                          </p:cTn>
                        </p:par>
                        <p:par>
                          <p:cTn id="29" fill="hold">
                            <p:stCondLst>
                              <p:cond delay="6100"/>
                            </p:stCondLst>
                            <p:childTnLst>
                              <p:par>
                                <p:cTn id="30" presetID="8" presetClass="entr" presetSubtype="32" fill="hold" nodeType="afterEffect">
                                  <p:stCondLst>
                                    <p:cond delay="1000"/>
                                  </p:stCondLst>
                                  <p:childTnLst>
                                    <p:set>
                                      <p:cBhvr>
                                        <p:cTn id="31" dur="1" fill="hold">
                                          <p:stCondLst>
                                            <p:cond delay="0"/>
                                          </p:stCondLst>
                                        </p:cTn>
                                        <p:tgtEl>
                                          <p:spTgt spid="5"/>
                                        </p:tgtEl>
                                        <p:attrNameLst>
                                          <p:attrName>style.visibility</p:attrName>
                                        </p:attrNameLst>
                                      </p:cBhvr>
                                      <p:to>
                                        <p:strVal val="visible"/>
                                      </p:to>
                                    </p:set>
                                    <p:animEffect transition="in" filter="diamond(out)">
                                      <p:cBhvr>
                                        <p:cTn id="3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72035" y="88900"/>
            <a:ext cx="85344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Corinthians </a:t>
            </a:r>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Introduction</a:t>
            </a:r>
          </a:p>
        </p:txBody>
      </p:sp>
      <p:pic>
        <p:nvPicPr>
          <p:cNvPr id="7" name="Picture 5" descr="Scroll.png"/>
          <p:cNvPicPr>
            <a:picLocks noChangeAspect="1"/>
          </p:cNvPicPr>
          <p:nvPr/>
        </p:nvPicPr>
        <p:blipFill>
          <a:blip r:embed="rId3" cstate="print"/>
          <a:srcRect/>
          <a:stretch>
            <a:fillRect/>
          </a:stretch>
        </p:blipFill>
        <p:spPr bwMode="auto">
          <a:xfrm>
            <a:off x="7239000" y="2286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8" name="TextBox 7"/>
          <p:cNvSpPr txBox="1"/>
          <p:nvPr/>
        </p:nvSpPr>
        <p:spPr>
          <a:xfrm>
            <a:off x="363070" y="1003300"/>
            <a:ext cx="8543365" cy="5816977"/>
          </a:xfrm>
          <a:prstGeom prst="rect">
            <a:avLst/>
          </a:prstGeom>
          <a:noFill/>
          <a:effectLst/>
        </p:spPr>
        <p:txBody>
          <a:bodyPr wrap="square" rtlCol="0">
            <a:spAutoFit/>
          </a:bodyPr>
          <a:lstStyle/>
          <a:p>
            <a:pPr indent="457200">
              <a:tabLst>
                <a:tab pos="457200" algn="l"/>
              </a:tabLst>
            </a:pPr>
            <a:r>
              <a:rPr lang="en-US" sz="2200" b="1" dirty="0" smtClean="0">
                <a:latin typeface="Cambria" panose="02040503050406030204" pitchFamily="18" charset="0"/>
                <a:ea typeface="Cambria" panose="02040503050406030204" pitchFamily="18" charset="0"/>
              </a:rPr>
              <a:t>Moving from the controversy </a:t>
            </a:r>
            <a:r>
              <a:rPr lang="en-US" sz="2200" b="1" dirty="0">
                <a:latin typeface="Cambria" panose="02040503050406030204" pitchFamily="18" charset="0"/>
                <a:ea typeface="Cambria" panose="02040503050406030204" pitchFamily="18" charset="0"/>
              </a:rPr>
              <a:t>and strong reproofs </a:t>
            </a:r>
            <a:r>
              <a:rPr lang="en-US" sz="2200" b="1" dirty="0" smtClean="0">
                <a:latin typeface="Cambria" panose="02040503050406030204" pitchFamily="18" charset="0"/>
                <a:ea typeface="Cambria" panose="02040503050406030204" pitchFamily="18" charset="0"/>
              </a:rPr>
              <a:t>that characterized the first fifteen chapters.  Paul concludes this great epistle by encouraging the Corinthians to look up from their local problems, gain some perspective on their pettiness, and see the greater needs in the world around them.  </a:t>
            </a:r>
            <a:endParaRPr lang="en-US" sz="2200" b="1" dirty="0">
              <a:latin typeface="Cambria" panose="02040503050406030204" pitchFamily="18" charset="0"/>
              <a:ea typeface="Cambria" panose="02040503050406030204" pitchFamily="18" charset="0"/>
            </a:endParaRPr>
          </a:p>
          <a:p>
            <a:pPr indent="457200">
              <a:tabLst>
                <a:tab pos="457200" algn="l"/>
              </a:tabLst>
            </a:pPr>
            <a:endParaRPr lang="en-US" sz="1000" b="1" dirty="0" smtClean="0">
              <a:latin typeface="Cambria" panose="02040503050406030204" pitchFamily="18" charset="0"/>
              <a:ea typeface="Cambria" panose="02040503050406030204" pitchFamily="18" charset="0"/>
            </a:endParaRPr>
          </a:p>
          <a:p>
            <a:pPr indent="457200">
              <a:tabLst>
                <a:tab pos="457200" algn="l"/>
              </a:tabLst>
            </a:pPr>
            <a:r>
              <a:rPr lang="en-US" sz="2200" b="1" dirty="0" smtClean="0">
                <a:latin typeface="Cambria" panose="02040503050406030204" pitchFamily="18" charset="0"/>
                <a:ea typeface="Cambria" panose="02040503050406030204" pitchFamily="18" charset="0"/>
              </a:rPr>
              <a:t>Suggesting that </a:t>
            </a:r>
            <a:r>
              <a:rPr lang="en-US" sz="22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 . </a:t>
            </a:r>
            <a:r>
              <a:rPr lang="en-US" sz="2200" b="1" dirty="0" smtClean="0">
                <a:latin typeface="Cambria" panose="02040503050406030204" pitchFamily="18" charset="0"/>
                <a:ea typeface="Cambria" panose="02040503050406030204" pitchFamily="18" charset="0"/>
              </a:rPr>
              <a:t>as the dire and urgent needs of those outside their church walls become the focus of attention rather than their own selfish concerns, they will begin to see that the church is bigger than their own congregation and that the mission transcends their own ministries. </a:t>
            </a:r>
          </a:p>
          <a:p>
            <a:pPr indent="457200">
              <a:tabLst>
                <a:tab pos="457200" algn="l"/>
              </a:tabLst>
            </a:pPr>
            <a:endParaRPr lang="en-US" sz="1000" b="1" dirty="0" smtClean="0">
              <a:latin typeface="Cambria" panose="02040503050406030204" pitchFamily="18" charset="0"/>
              <a:ea typeface="Cambria" panose="02040503050406030204" pitchFamily="18" charset="0"/>
            </a:endParaRPr>
          </a:p>
          <a:p>
            <a:pPr indent="457200">
              <a:tabLst>
                <a:tab pos="457200" algn="l"/>
              </a:tabLst>
            </a:pPr>
            <a:r>
              <a:rPr lang="en-US" sz="2200" b="1" dirty="0" smtClean="0">
                <a:latin typeface="Cambria" panose="02040503050406030204" pitchFamily="18" charset="0"/>
                <a:ea typeface="Cambria" panose="02040503050406030204" pitchFamily="18" charset="0"/>
              </a:rPr>
              <a:t>In </a:t>
            </a:r>
            <a:r>
              <a:rPr lang="en-US" sz="220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Concluding Instructions and </a:t>
            </a:r>
            <a:r>
              <a:rPr lang="en-US" sz="22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Warnings </a:t>
            </a:r>
            <a:r>
              <a:rPr lang="en-US" sz="2200" b="1" dirty="0" smtClean="0">
                <a:latin typeface="Cambria" panose="02040503050406030204" pitchFamily="18" charset="0"/>
                <a:ea typeface="Cambria" panose="02040503050406030204" pitchFamily="18" charset="0"/>
              </a:rPr>
              <a:t>(</a:t>
            </a:r>
            <a:r>
              <a:rPr lang="en-US" sz="22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16:1-24</a:t>
            </a:r>
            <a:r>
              <a:rPr lang="en-US" sz="2200" b="1" dirty="0" smtClean="0">
                <a:latin typeface="Cambria" panose="02040503050406030204" pitchFamily="18" charset="0"/>
                <a:ea typeface="Cambria" panose="02040503050406030204" pitchFamily="18" charset="0"/>
              </a:rPr>
              <a:t>), Paul  shifts from a stern rebuke to some practical exhortations and warnings. He gives instructions on how to give, how to plan and how to work with others, emphasizing the value of face-to-face interaction; and exhorting </a:t>
            </a:r>
            <a:r>
              <a:rPr lang="en-US" sz="2200" b="1" dirty="0">
                <a:latin typeface="Cambria" panose="02040503050406030204" pitchFamily="18" charset="0"/>
                <a:ea typeface="Cambria" panose="02040503050406030204" pitchFamily="18" charset="0"/>
              </a:rPr>
              <a:t>the church to stand firm in their faith with love for the Lord and hope for His coming. </a:t>
            </a:r>
            <a:r>
              <a:rPr lang="en-US" sz="2200" b="1" dirty="0" smtClean="0">
                <a:latin typeface="Cambria" panose="02040503050406030204" pitchFamily="18" charset="0"/>
                <a:ea typeface="Cambria" panose="02040503050406030204" pitchFamily="18" charset="0"/>
              </a:rPr>
              <a:t> </a:t>
            </a:r>
          </a:p>
        </p:txBody>
      </p:sp>
    </p:spTree>
    <p:extLst>
      <p:ext uri="{BB962C8B-B14F-4D97-AF65-F5344CB8AC3E}">
        <p14:creationId xmlns:p14="http://schemas.microsoft.com/office/powerpoint/2010/main" xmlns="" val="1135174503"/>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1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wipe(left)">
                                      <p:cBhvr>
                                        <p:cTn id="12" dur="10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animEffect transition="in" filter="wipe(left)">
                                      <p:cBhvr>
                                        <p:cTn id="17" dur="10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ible Study on 1 Corinthians - Revive Outreach Church"/>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40341"/>
            <a:ext cx="9144000" cy="6858000"/>
          </a:xfrm>
          <a:prstGeom prst="rect">
            <a:avLst/>
          </a:prstGeom>
          <a:noFill/>
          <a:ln>
            <a:noFill/>
          </a:ln>
        </p:spPr>
      </p:pic>
      <p:sp>
        <p:nvSpPr>
          <p:cNvPr id="8" name="TextBox 7"/>
          <p:cNvSpPr txBox="1"/>
          <p:nvPr/>
        </p:nvSpPr>
        <p:spPr>
          <a:xfrm rot="21445311">
            <a:off x="702574" y="2962898"/>
            <a:ext cx="5699922" cy="830997"/>
          </a:xfrm>
          <a:prstGeom prst="rect">
            <a:avLst/>
          </a:prstGeom>
          <a:noFill/>
        </p:spPr>
        <p:txBody>
          <a:bodyPr wrap="square" lIns="0" rIns="0" rtlCol="0" anchor="ctr" anchorCtr="0">
            <a:spAutoFit/>
          </a:bodyPr>
          <a:lstStyle/>
          <a:p>
            <a:pPr algn="ctr"/>
            <a:r>
              <a:rPr lang="en-US" sz="2400" b="1" dirty="0" smtClean="0">
                <a:solidFill>
                  <a:srgbClr val="96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Antidotes to the Poison of Parochialism</a:t>
            </a:r>
          </a:p>
          <a:p>
            <a:pPr algn="ctr"/>
            <a:r>
              <a:rPr lang="en-US" sz="2400" b="1" dirty="0" smtClean="0">
                <a:solidFill>
                  <a:srgbClr val="96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16:1-12</a:t>
            </a:r>
            <a:endParaRPr lang="en-US" sz="2400" b="1" dirty="0">
              <a:solidFill>
                <a:srgbClr val="96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237528927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58589" y="1219200"/>
            <a:ext cx="8480611" cy="5201424"/>
          </a:xfrm>
          <a:prstGeom prst="rect">
            <a:avLst/>
          </a:prstGeom>
          <a:noFill/>
          <a:effectLst/>
        </p:spPr>
        <p:txBody>
          <a:bodyPr wrap="square" rtlCol="0">
            <a:spAutoFit/>
          </a:bodyPr>
          <a:lstStyle/>
          <a:p>
            <a:pPr indent="457200"/>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Swindoll </a:t>
            </a:r>
            <a:r>
              <a:rPr lang="en-US" sz="2400" b="1" dirty="0" smtClean="0">
                <a:latin typeface="Cambria" panose="02040503050406030204" pitchFamily="18" charset="0"/>
                <a:ea typeface="Cambria" panose="02040503050406030204" pitchFamily="18" charset="0"/>
              </a:rPr>
              <a:t>opens this study by saying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 . </a:t>
            </a:r>
            <a:r>
              <a:rPr lang="en-US" sz="2400" b="1" dirty="0" smtClean="0">
                <a:latin typeface="Cambria" panose="02040503050406030204" pitchFamily="18" charset="0"/>
                <a:ea typeface="Cambria" panose="02040503050406030204" pitchFamily="18" charset="0"/>
              </a:rPr>
              <a:t>It doesn’t take days of around-the-clock observation to recognize that the Corinthian Church suffered from acute selfishness and sectarianism. </a:t>
            </a:r>
            <a:endParaRPr lang="en-US" sz="2400" b="1" i="1" dirty="0" smtClean="0">
              <a:latin typeface="Cambria" panose="02040503050406030204" pitchFamily="18" charset="0"/>
              <a:ea typeface="Cambria" panose="02040503050406030204" pitchFamily="18" charset="0"/>
            </a:endParaRPr>
          </a:p>
          <a:p>
            <a:pPr indent="457200"/>
            <a:endParaRPr lang="en-US" sz="1000" b="1" dirty="0">
              <a:latin typeface="Cambria" panose="02040503050406030204" pitchFamily="18" charset="0"/>
              <a:ea typeface="Cambria" panose="02040503050406030204" pitchFamily="18" charset="0"/>
            </a:endParaRPr>
          </a:p>
          <a:p>
            <a:pPr indent="457200"/>
            <a:r>
              <a:rPr lang="en-US" sz="2400" b="1" dirty="0" smtClean="0">
                <a:latin typeface="Cambria" panose="02040503050406030204" pitchFamily="18" charset="0"/>
                <a:ea typeface="Cambria" panose="02040503050406030204" pitchFamily="18" charset="0"/>
              </a:rPr>
              <a:t>Rather than loving unconditionally and contributing to the point of personal sacrifice, they pursued their own interests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10:24, 33; 13:5</a:t>
            </a:r>
            <a:r>
              <a:rPr lang="en-US" sz="2400" b="1" dirty="0" smtClean="0">
                <a:latin typeface="Cambria" panose="02040503050406030204" pitchFamily="18" charset="0"/>
                <a:ea typeface="Cambria" panose="02040503050406030204" pitchFamily="18" charset="0"/>
              </a:rPr>
              <a:t>).  </a:t>
            </a:r>
          </a:p>
          <a:p>
            <a:pPr indent="457200"/>
            <a:endParaRPr lang="en-US" sz="1000" b="1" dirty="0">
              <a:latin typeface="Cambria" panose="02040503050406030204" pitchFamily="18" charset="0"/>
              <a:ea typeface="Cambria" panose="02040503050406030204" pitchFamily="18" charset="0"/>
            </a:endParaRPr>
          </a:p>
          <a:p>
            <a:pPr indent="457200"/>
            <a:r>
              <a:rPr lang="en-US" sz="2400" b="1" dirty="0" smtClean="0">
                <a:latin typeface="Cambria" panose="02040503050406030204" pitchFamily="18" charset="0"/>
                <a:ea typeface="Cambria" panose="02040503050406030204" pitchFamily="18" charset="0"/>
              </a:rPr>
              <a:t>Instead of banding together as fellow soldiers on the spiritual battlefield, they huddled in their self-designated squadrons and fought with each other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1:12; 3:4; 11:18</a:t>
            </a:r>
            <a:r>
              <a:rPr lang="en-US" sz="2400" b="1" dirty="0" smtClean="0">
                <a:latin typeface="Cambria" panose="02040503050406030204" pitchFamily="18" charset="0"/>
                <a:ea typeface="Cambria" panose="02040503050406030204" pitchFamily="18" charset="0"/>
              </a:rPr>
              <a:t>).  </a:t>
            </a:r>
            <a:r>
              <a:rPr lang="en-US" sz="2400" b="1" dirty="0">
                <a:latin typeface="Cambria" panose="02040503050406030204" pitchFamily="18" charset="0"/>
                <a:ea typeface="Cambria" panose="02040503050406030204" pitchFamily="18" charset="0"/>
              </a:rPr>
              <a:t>T</a:t>
            </a:r>
            <a:r>
              <a:rPr lang="en-US" sz="2400" b="1" dirty="0" smtClean="0">
                <a:latin typeface="Cambria" panose="02040503050406030204" pitchFamily="18" charset="0"/>
                <a:ea typeface="Cambria" panose="02040503050406030204" pitchFamily="18" charset="0"/>
              </a:rPr>
              <a:t>hese </a:t>
            </a:r>
            <a:r>
              <a:rPr lang="en-US" sz="2400" b="1" dirty="0">
                <a:latin typeface="Cambria" panose="02040503050406030204" pitchFamily="18" charset="0"/>
                <a:ea typeface="Cambria" panose="02040503050406030204" pitchFamily="18" charset="0"/>
              </a:rPr>
              <a:t>same </a:t>
            </a:r>
            <a:r>
              <a:rPr lang="en-US" sz="2400" b="1" dirty="0" smtClean="0">
                <a:latin typeface="Cambria" panose="02040503050406030204" pitchFamily="18" charset="0"/>
                <a:ea typeface="Cambria" panose="02040503050406030204" pitchFamily="18" charset="0"/>
              </a:rPr>
              <a:t>conditions plague many churches today. As congregation </a:t>
            </a:r>
            <a:r>
              <a:rPr lang="en-US" sz="2400" b="1" dirty="0">
                <a:latin typeface="Cambria" panose="02040503050406030204" pitchFamily="18" charset="0"/>
                <a:ea typeface="Cambria" panose="02040503050406030204" pitchFamily="18" charset="0"/>
              </a:rPr>
              <a:t>become inwardly focused, they lose sight of their outward mission.  </a:t>
            </a:r>
            <a:r>
              <a:rPr lang="en-US" sz="2400" b="1" dirty="0" smtClean="0">
                <a:latin typeface="Cambria" panose="02040503050406030204" pitchFamily="18" charset="0"/>
                <a:ea typeface="Cambria" panose="02040503050406030204" pitchFamily="18" charset="0"/>
              </a:rPr>
              <a:t> </a:t>
            </a:r>
            <a:endParaRPr lang="en-US" sz="1000" b="1" dirty="0">
              <a:latin typeface="Cambria" panose="02040503050406030204" pitchFamily="18" charset="0"/>
              <a:ea typeface="Cambria" panose="02040503050406030204" pitchFamily="18" charset="0"/>
            </a:endParaRPr>
          </a:p>
        </p:txBody>
      </p:sp>
      <p:sp>
        <p:nvSpPr>
          <p:cNvPr id="6"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Corinthians - </a:t>
            </a:r>
            <a:r>
              <a:rPr lang="en-US" sz="32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Lesson Overview</a:t>
            </a:r>
            <a:endParaRPr lang="en-US" sz="3200"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8"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Tree>
    <p:extLst>
      <p:ext uri="{BB962C8B-B14F-4D97-AF65-F5344CB8AC3E}">
        <p14:creationId xmlns:p14="http://schemas.microsoft.com/office/powerpoint/2010/main" xmlns="" val="427494172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1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wipe(left)">
                                      <p:cBhvr>
                                        <p:cTn id="17" dur="1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11099" y="1183351"/>
            <a:ext cx="8641976" cy="4985980"/>
          </a:xfrm>
          <a:prstGeom prst="rect">
            <a:avLst/>
          </a:prstGeom>
          <a:noFill/>
          <a:effectLst/>
        </p:spPr>
        <p:txBody>
          <a:bodyPr wrap="square" rtlCol="0">
            <a:spAutoFit/>
          </a:bodyPr>
          <a:lstStyle/>
          <a:p>
            <a:pPr indent="457200"/>
            <a:r>
              <a:rPr lang="en-US" sz="2400" b="1" dirty="0" smtClean="0">
                <a:latin typeface="Cambria" panose="02040503050406030204" pitchFamily="18" charset="0"/>
                <a:ea typeface="Cambria" panose="02040503050406030204" pitchFamily="18" charset="0"/>
              </a:rPr>
              <a:t>This leads to a narrow ministry scope, as the problems and concerns of the individual local church takes center stage, and because nobody sees eye-to-eye on everything, special interest form and conflict ensues.</a:t>
            </a:r>
          </a:p>
          <a:p>
            <a:pPr indent="457200"/>
            <a:endParaRPr lang="en-US" sz="1000" b="1" dirty="0">
              <a:latin typeface="Cambria" panose="02040503050406030204" pitchFamily="18" charset="0"/>
              <a:ea typeface="Cambria" panose="02040503050406030204" pitchFamily="18" charset="0"/>
            </a:endParaRPr>
          </a:p>
          <a:p>
            <a:pPr indent="457200"/>
            <a:r>
              <a:rPr lang="en-US" sz="2400" b="1" dirty="0" smtClean="0">
                <a:latin typeface="Cambria" panose="02040503050406030204" pitchFamily="18" charset="0"/>
                <a:ea typeface="Cambria" panose="02040503050406030204" pitchFamily="18" charset="0"/>
              </a:rPr>
              <a:t>Before you know it, hostility replaces harmony and open conflict stains the congregation, pitting believer again believer over some of the most inconsequential things imaginable.</a:t>
            </a:r>
          </a:p>
          <a:p>
            <a:pPr indent="457200"/>
            <a:endParaRPr lang="en-US" sz="1000" b="1" dirty="0">
              <a:latin typeface="Cambria" panose="02040503050406030204" pitchFamily="18" charset="0"/>
              <a:ea typeface="Cambria" panose="02040503050406030204" pitchFamily="18" charset="0"/>
            </a:endParaRPr>
          </a:p>
          <a:p>
            <a:pPr indent="457200"/>
            <a:r>
              <a:rPr lang="en-US" sz="2400" b="1" dirty="0" smtClean="0">
                <a:latin typeface="Cambria" panose="02040503050406030204" pitchFamily="18" charset="0"/>
                <a:ea typeface="Cambria" panose="02040503050406030204" pitchFamily="18" charset="0"/>
              </a:rPr>
              <a:t>Nonetheless, Paul knew that </a:t>
            </a:r>
            <a:r>
              <a:rPr lang="en-US" sz="2400" b="1" dirty="0">
                <a:latin typeface="Cambria" panose="02040503050406030204" pitchFamily="18" charset="0"/>
                <a:ea typeface="Cambria" panose="02040503050406030204" pitchFamily="18" charset="0"/>
              </a:rPr>
              <a:t>the poison of parochialism can be countered with a few </a:t>
            </a:r>
            <a:r>
              <a:rPr lang="en-US" sz="2400" b="1" dirty="0" smtClean="0">
                <a:latin typeface="Cambria" panose="02040503050406030204" pitchFamily="18" charset="0"/>
                <a:ea typeface="Cambria" panose="02040503050406030204" pitchFamily="18" charset="0"/>
              </a:rPr>
              <a:t>antidotes</a:t>
            </a:r>
            <a:r>
              <a:rPr lang="en-US" sz="2400" b="1" dirty="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 </a:t>
            </a:r>
          </a:p>
          <a:p>
            <a:pPr indent="457200"/>
            <a:endParaRPr lang="en-US" sz="1000" b="1" dirty="0">
              <a:latin typeface="Cambria" panose="02040503050406030204" pitchFamily="18" charset="0"/>
              <a:ea typeface="Cambria" panose="02040503050406030204" pitchFamily="18" charset="0"/>
            </a:endParaRPr>
          </a:p>
          <a:p>
            <a:pPr indent="457200"/>
            <a:r>
              <a:rPr lang="en-US" sz="2400" b="1" dirty="0" smtClean="0">
                <a:latin typeface="Cambria" panose="02040503050406030204" pitchFamily="18" charset="0"/>
                <a:ea typeface="Cambria" panose="02040503050406030204" pitchFamily="18" charset="0"/>
              </a:rPr>
              <a:t>In short,  the Corinthians needed a fresh dose of global awareness to cure their obsession with local problem.</a:t>
            </a:r>
            <a:endParaRPr lang="en-US" sz="1000" b="1" dirty="0">
              <a:latin typeface="Cambria" panose="02040503050406030204" pitchFamily="18" charset="0"/>
              <a:ea typeface="Cambria" panose="02040503050406030204" pitchFamily="18" charset="0"/>
            </a:endParaRPr>
          </a:p>
        </p:txBody>
      </p:sp>
      <p:sp>
        <p:nvSpPr>
          <p:cNvPr id="6" name="Title 1"/>
          <p:cNvSpPr>
            <a:spLocks noGrp="1"/>
          </p:cNvSpPr>
          <p:nvPr>
            <p:ph type="title"/>
          </p:nvPr>
        </p:nvSpPr>
        <p:spPr>
          <a:xfrm>
            <a:off x="288687" y="100938"/>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Corinthians - </a:t>
            </a:r>
            <a:r>
              <a:rPr lang="en-US" sz="32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Lesson Overview</a:t>
            </a:r>
            <a:endParaRPr lang="en-US" sz="3200"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8"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Tree>
    <p:extLst>
      <p:ext uri="{BB962C8B-B14F-4D97-AF65-F5344CB8AC3E}">
        <p14:creationId xmlns:p14="http://schemas.microsoft.com/office/powerpoint/2010/main" xmlns="" val="170487924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1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wipe(left)">
                                      <p:cBhvr>
                                        <p:cTn id="17" dur="10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wipe(left)">
                                      <p:cBhvr>
                                        <p:cTn id="22" dur="10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85482" y="1206500"/>
            <a:ext cx="8529918" cy="4154984"/>
          </a:xfrm>
          <a:prstGeom prst="rect">
            <a:avLst/>
          </a:prstGeom>
          <a:solidFill>
            <a:srgbClr val="C5E6FF"/>
          </a:solidFill>
          <a:ln w="25400">
            <a:solidFill>
              <a:srgbClr val="002060"/>
            </a:solidFill>
          </a:ln>
          <a:effectLst>
            <a:outerShdw blurRad="50800" dist="50800" dir="18900000" algn="bl" rotWithShape="0">
              <a:prstClr val="black">
                <a:alpha val="70000"/>
              </a:prstClr>
            </a:outerShdw>
          </a:effectLst>
        </p:spPr>
        <p:txBody>
          <a:bodyPr wrap="square" lIns="182880" tIns="182880" rIns="182880" bIns="91440" rtlCol="0">
            <a:spAutoFit/>
          </a:bodyPr>
          <a:lstStyle/>
          <a:p>
            <a:r>
              <a:rPr lang="en-US" sz="2800" b="1" i="1" baseline="30000" dirty="0" smtClean="0">
                <a:latin typeface="Georgia" panose="02040502050405020303" pitchFamily="18" charset="0"/>
              </a:rPr>
              <a:t>1</a:t>
            </a:r>
            <a:r>
              <a:rPr lang="en-US" sz="2800" i="1" dirty="0" smtClean="0">
                <a:latin typeface="Georgia" panose="02040502050405020303" pitchFamily="18" charset="0"/>
              </a:rPr>
              <a:t>Now </a:t>
            </a:r>
            <a:r>
              <a:rPr lang="en-US" sz="2800" i="1" dirty="0">
                <a:latin typeface="Georgia" panose="02040502050405020303" pitchFamily="18" charset="0"/>
              </a:rPr>
              <a:t>concerning the collection for the saints, as I have given orders to the churches of Galatia, so you must do also:  </a:t>
            </a:r>
            <a:r>
              <a:rPr lang="en-US" sz="2800" b="1" i="1" baseline="30000" dirty="0" smtClean="0">
                <a:latin typeface="Georgia" panose="02040502050405020303" pitchFamily="18" charset="0"/>
              </a:rPr>
              <a:t>2</a:t>
            </a:r>
            <a:r>
              <a:rPr lang="en-US" sz="2800" i="1" dirty="0" smtClean="0">
                <a:latin typeface="Georgia" panose="02040502050405020303" pitchFamily="18" charset="0"/>
              </a:rPr>
              <a:t>On </a:t>
            </a:r>
            <a:r>
              <a:rPr lang="en-US" sz="2800" i="1" dirty="0">
                <a:latin typeface="Georgia" panose="02040502050405020303" pitchFamily="18" charset="0"/>
              </a:rPr>
              <a:t>the first day of the week let each one of you lay something aside, storing up as he may prosper, that there be no collections when I come.  </a:t>
            </a:r>
            <a:r>
              <a:rPr lang="en-US" sz="2800" b="1" i="1" baseline="30000" dirty="0" smtClean="0">
                <a:latin typeface="Georgia" panose="02040502050405020303" pitchFamily="18" charset="0"/>
              </a:rPr>
              <a:t>3</a:t>
            </a:r>
            <a:r>
              <a:rPr lang="en-US" sz="2800" i="1" dirty="0" smtClean="0">
                <a:latin typeface="Georgia" panose="02040502050405020303" pitchFamily="18" charset="0"/>
              </a:rPr>
              <a:t>And </a:t>
            </a:r>
            <a:r>
              <a:rPr lang="en-US" sz="2800" i="1" dirty="0">
                <a:latin typeface="Georgia" panose="02040502050405020303" pitchFamily="18" charset="0"/>
              </a:rPr>
              <a:t>when I come, whomever you approve by your letters I will send to bear your gift to Jerusalem.  </a:t>
            </a:r>
            <a:r>
              <a:rPr lang="en-US" sz="2800" b="1" i="1" baseline="30000" dirty="0" smtClean="0">
                <a:latin typeface="Georgia" panose="02040502050405020303" pitchFamily="18" charset="0"/>
              </a:rPr>
              <a:t>4</a:t>
            </a:r>
            <a:r>
              <a:rPr lang="en-US" sz="2800" i="1" dirty="0" smtClean="0">
                <a:latin typeface="Georgia" panose="02040502050405020303" pitchFamily="18" charset="0"/>
              </a:rPr>
              <a:t>But </a:t>
            </a:r>
            <a:r>
              <a:rPr lang="en-US" sz="2800" i="1" dirty="0">
                <a:latin typeface="Georgia" panose="02040502050405020303" pitchFamily="18" charset="0"/>
              </a:rPr>
              <a:t>if it is fitting that I go also, they will go with me.</a:t>
            </a:r>
          </a:p>
        </p:txBody>
      </p:sp>
      <p:sp>
        <p:nvSpPr>
          <p:cNvPr id="6"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16:1-4</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9"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Tree>
    <p:extLst>
      <p:ext uri="{BB962C8B-B14F-4D97-AF65-F5344CB8AC3E}">
        <p14:creationId xmlns:p14="http://schemas.microsoft.com/office/powerpoint/2010/main" xmlns="" val="99137881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out)">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16:1-4</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286647" y="1097280"/>
            <a:ext cx="8601635" cy="5201424"/>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Before examining these opening words in chapter </a:t>
            </a:r>
            <a:r>
              <a:rPr lang="en-US" sz="2400" b="1" dirty="0" smtClean="0">
                <a:effectLst>
                  <a:outerShdw blurRad="38100" dist="38100" dir="2700000" algn="tl">
                    <a:srgbClr val="000000">
                      <a:alpha val="43137"/>
                    </a:srgbClr>
                  </a:outerShdw>
                </a:effectLst>
                <a:latin typeface="Cambria" pitchFamily="18" charset="0"/>
              </a:rPr>
              <a:t>16</a:t>
            </a:r>
            <a:r>
              <a:rPr lang="en-US" sz="2400" b="1" dirty="0" smtClean="0">
                <a:latin typeface="Cambria" pitchFamily="18" charset="0"/>
              </a:rPr>
              <a:t>, we return briefly to the closing words in </a:t>
            </a:r>
            <a:r>
              <a:rPr lang="en-US" sz="2400" b="1" dirty="0" smtClean="0">
                <a:effectLst>
                  <a:outerShdw blurRad="38100" dist="38100" dir="2700000" algn="tl">
                    <a:srgbClr val="000000">
                      <a:alpha val="43137"/>
                    </a:srgbClr>
                  </a:outerShdw>
                </a:effectLst>
                <a:latin typeface="Cambria" pitchFamily="18" charset="0"/>
              </a:rPr>
              <a:t>15:58</a:t>
            </a:r>
            <a:r>
              <a:rPr lang="en-US" sz="2400" b="1" dirty="0" smtClean="0">
                <a:latin typeface="Cambria" pitchFamily="18" charset="0"/>
              </a:rPr>
              <a:t>.   Paul begins chapter </a:t>
            </a:r>
            <a:r>
              <a:rPr lang="en-US" sz="2400" b="1" dirty="0" smtClean="0">
                <a:effectLst>
                  <a:outerShdw blurRad="38100" dist="38100" dir="2700000" algn="tl">
                    <a:srgbClr val="000000">
                      <a:alpha val="43137"/>
                    </a:srgbClr>
                  </a:outerShdw>
                </a:effectLst>
                <a:latin typeface="Cambria" pitchFamily="18" charset="0"/>
              </a:rPr>
              <a:t>16</a:t>
            </a:r>
            <a:r>
              <a:rPr lang="en-US" sz="2400" b="1" dirty="0" smtClean="0">
                <a:latin typeface="Cambria" pitchFamily="18" charset="0"/>
              </a:rPr>
              <a:t> with a Greek construction that indicates a moderate contrast:  </a:t>
            </a:r>
            <a:r>
              <a:rPr lang="en-US" sz="2400" b="1" i="1" dirty="0" err="1" smtClean="0">
                <a:effectLst>
                  <a:outerShdw blurRad="38100" dist="38100" dir="2700000" algn="tl">
                    <a:srgbClr val="000000">
                      <a:alpha val="43137"/>
                    </a:srgbClr>
                  </a:outerShdw>
                </a:effectLst>
                <a:latin typeface="Cambria" pitchFamily="18" charset="0"/>
              </a:rPr>
              <a:t>peri</a:t>
            </a:r>
            <a:r>
              <a:rPr lang="en-US" sz="2400" b="1" i="1" dirty="0" smtClean="0">
                <a:effectLst>
                  <a:outerShdw blurRad="38100" dist="38100" dir="2700000" algn="tl">
                    <a:srgbClr val="000000">
                      <a:alpha val="43137"/>
                    </a:srgbClr>
                  </a:outerShdw>
                </a:effectLst>
                <a:latin typeface="Cambria" pitchFamily="18" charset="0"/>
              </a:rPr>
              <a:t> de</a:t>
            </a:r>
            <a:r>
              <a:rPr lang="en-US" sz="2400" b="1" dirty="0" smtClean="0">
                <a:latin typeface="Cambria" pitchFamily="18" charset="0"/>
              </a:rPr>
              <a:t>, </a:t>
            </a:r>
            <a:r>
              <a:rPr lang="en-US" sz="2400" b="1" i="1" dirty="0" smtClean="0">
                <a:latin typeface="Cambria" pitchFamily="18" charset="0"/>
              </a:rPr>
              <a:t>“Now concerning.”  </a:t>
            </a:r>
          </a:p>
          <a:p>
            <a:pPr indent="457200">
              <a:spcAft>
                <a:spcPts val="1200"/>
              </a:spcAft>
            </a:pPr>
            <a:r>
              <a:rPr lang="en-US" sz="2400" b="1" dirty="0" smtClean="0">
                <a:latin typeface="Cambria" pitchFamily="18" charset="0"/>
              </a:rPr>
              <a:t>Paul had previously used this phrase to indicate either a complete change of topic or a transition to a different issue within a topic.</a:t>
            </a:r>
          </a:p>
          <a:p>
            <a:pPr indent="457200">
              <a:spcAft>
                <a:spcPts val="1200"/>
              </a:spcAft>
            </a:pPr>
            <a:r>
              <a:rPr lang="en-US" sz="2400" b="1" dirty="0" smtClean="0">
                <a:latin typeface="Cambria" pitchFamily="18" charset="0"/>
              </a:rPr>
              <a:t>Although, he clearly moves on to a different subject – </a:t>
            </a:r>
            <a:r>
              <a:rPr lang="en-US" sz="2400" b="1" i="1" dirty="0" smtClean="0">
                <a:latin typeface="Cambria" pitchFamily="18" charset="0"/>
              </a:rPr>
              <a:t>“the collection for the saints”</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16:1</a:t>
            </a:r>
            <a:r>
              <a:rPr lang="en-US" sz="2400" b="1" dirty="0" smtClean="0">
                <a:latin typeface="Cambria" pitchFamily="18" charset="0"/>
              </a:rPr>
              <a:t>) – his previous exhortation sets the context : </a:t>
            </a:r>
            <a:r>
              <a:rPr lang="en-US" sz="2400" b="1" i="1" dirty="0" smtClean="0">
                <a:latin typeface="Cambria" pitchFamily="18" charset="0"/>
              </a:rPr>
              <a:t>“Therefore, my beloved brethren, be steadfast, immovable, always abounding in the work of the Lord,  knowing that your toil is not in vain in the Lord”</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15:58</a:t>
            </a:r>
            <a:r>
              <a:rPr lang="en-US" sz="2400" b="1" dirty="0" smtClean="0">
                <a:latin typeface="Cambria" pitchFamily="18" charset="0"/>
              </a:rPr>
              <a:t>). </a:t>
            </a:r>
          </a:p>
        </p:txBody>
      </p:sp>
    </p:spTree>
    <p:extLst>
      <p:ext uri="{BB962C8B-B14F-4D97-AF65-F5344CB8AC3E}">
        <p14:creationId xmlns:p14="http://schemas.microsoft.com/office/powerpoint/2010/main" xmlns="" val="256469106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16:1-4</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13765" y="1097280"/>
            <a:ext cx="8449236" cy="5355312"/>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The Corinthians were to thrive in doing the Lord’s work, persevering in whatever they set their hearts and minds to, since their efforts would not go unnoticed by a just and all-knowing God who will one day reward their faithfulness.  </a:t>
            </a:r>
          </a:p>
          <a:p>
            <a:pPr indent="457200">
              <a:spcAft>
                <a:spcPts val="1200"/>
              </a:spcAft>
            </a:pPr>
            <a:r>
              <a:rPr lang="en-US" sz="2400" b="1" dirty="0" smtClean="0">
                <a:latin typeface="Cambria" pitchFamily="18" charset="0"/>
              </a:rPr>
              <a:t>So their attitudes and actions toward contributing to </a:t>
            </a:r>
            <a:r>
              <a:rPr lang="en-US" sz="2400" b="1" i="1" dirty="0" smtClean="0">
                <a:latin typeface="Cambria" pitchFamily="18" charset="0"/>
              </a:rPr>
              <a:t>“the collection” </a:t>
            </a:r>
            <a:r>
              <a:rPr lang="en-US" sz="2400" b="1" dirty="0" smtClean="0">
                <a:latin typeface="Cambria" pitchFamily="18" charset="0"/>
              </a:rPr>
              <a:t>(</a:t>
            </a:r>
            <a:r>
              <a:rPr lang="en-US" sz="2400" b="1" dirty="0" smtClean="0">
                <a:effectLst>
                  <a:outerShdw blurRad="38100" dist="38100" dir="2700000" algn="tl">
                    <a:srgbClr val="000000">
                      <a:alpha val="43137"/>
                    </a:srgbClr>
                  </a:outerShdw>
                </a:effectLst>
                <a:latin typeface="Cambria" pitchFamily="18" charset="0"/>
              </a:rPr>
              <a:t>16:1</a:t>
            </a:r>
            <a:r>
              <a:rPr lang="en-US" sz="2400" b="1" dirty="0" smtClean="0">
                <a:latin typeface="Cambria" pitchFamily="18" charset="0"/>
              </a:rPr>
              <a:t>) were to be no different:  </a:t>
            </a:r>
            <a:r>
              <a:rPr lang="en-US" sz="2400" b="1" i="1" dirty="0" smtClean="0">
                <a:latin typeface="Cambria" pitchFamily="18" charset="0"/>
              </a:rPr>
              <a:t>steadfast,  immovable, always abounding.</a:t>
            </a:r>
          </a:p>
          <a:p>
            <a:pPr indent="457200">
              <a:spcAft>
                <a:spcPts val="1200"/>
              </a:spcAft>
            </a:pPr>
            <a:r>
              <a:rPr lang="en-US" sz="2400" b="1" dirty="0" smtClean="0">
                <a:latin typeface="Cambria" pitchFamily="18" charset="0"/>
              </a:rPr>
              <a:t>In referring to </a:t>
            </a:r>
            <a:r>
              <a:rPr lang="en-US" sz="2400" b="1" i="1" dirty="0" smtClean="0">
                <a:effectLst>
                  <a:outerShdw blurRad="38100" dist="38100" dir="2700000" algn="tl">
                    <a:srgbClr val="000000">
                      <a:alpha val="43137"/>
                    </a:srgbClr>
                  </a:outerShdw>
                </a:effectLst>
                <a:latin typeface="Cambria" pitchFamily="18" charset="0"/>
              </a:rPr>
              <a:t>“the collection for the saints,”</a:t>
            </a:r>
            <a:r>
              <a:rPr lang="en-US" sz="2400" b="1" dirty="0" smtClean="0">
                <a:latin typeface="Cambria" pitchFamily="18" charset="0"/>
              </a:rPr>
              <a:t> Paul has in mind not simply the regular giving to the church’s normal ministry funds, but to a special collection designed for a particular purpose. </a:t>
            </a:r>
          </a:p>
          <a:p>
            <a:pPr indent="457200">
              <a:spcAft>
                <a:spcPts val="1200"/>
              </a:spcAft>
            </a:pPr>
            <a:r>
              <a:rPr lang="en-US" sz="2400" b="1" dirty="0" smtClean="0">
                <a:latin typeface="Cambria" pitchFamily="18" charset="0"/>
              </a:rPr>
              <a:t>This collection involved numerous churches in the project including the “</a:t>
            </a:r>
            <a:r>
              <a:rPr lang="en-US" sz="2400" b="1" i="1" dirty="0" smtClean="0">
                <a:latin typeface="Cambria" pitchFamily="18" charset="0"/>
              </a:rPr>
              <a:t>churches of Galatia</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16:1</a:t>
            </a:r>
            <a:r>
              <a:rPr lang="en-US" sz="2400" b="1" dirty="0" smtClean="0">
                <a:latin typeface="Cambria" pitchFamily="18" charset="0"/>
              </a:rPr>
              <a:t>) </a:t>
            </a:r>
          </a:p>
        </p:txBody>
      </p:sp>
    </p:spTree>
    <p:extLst>
      <p:ext uri="{BB962C8B-B14F-4D97-AF65-F5344CB8AC3E}">
        <p14:creationId xmlns:p14="http://schemas.microsoft.com/office/powerpoint/2010/main" xmlns="" val="177002640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1_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51040</TotalTime>
  <Words>2865</Words>
  <Application>Microsoft Office PowerPoint</Application>
  <PresentationFormat>On-screen Show (4:3)</PresentationFormat>
  <Paragraphs>165</Paragraphs>
  <Slides>28</Slides>
  <Notes>25</Notes>
  <HiddenSlides>0</HiddenSlides>
  <MMClips>0</MMClips>
  <ScaleCrop>false</ScaleCrop>
  <HeadingPairs>
    <vt:vector size="4" baseType="variant">
      <vt:variant>
        <vt:lpstr>Theme</vt:lpstr>
      </vt:variant>
      <vt:variant>
        <vt:i4>2</vt:i4>
      </vt:variant>
      <vt:variant>
        <vt:lpstr>Slide Titles</vt:lpstr>
      </vt:variant>
      <vt:variant>
        <vt:i4>28</vt:i4>
      </vt:variant>
    </vt:vector>
  </HeadingPairs>
  <TitlesOfParts>
    <vt:vector size="30" baseType="lpstr">
      <vt:lpstr>Trek</vt:lpstr>
      <vt:lpstr>1_Trek</vt:lpstr>
      <vt:lpstr>Slide 1</vt:lpstr>
      <vt:lpstr>1 Corinthians Introduction</vt:lpstr>
      <vt:lpstr>1 Corinthians Introduction</vt:lpstr>
      <vt:lpstr>Slide 4</vt:lpstr>
      <vt:lpstr>1 Corinthians - Lesson Overview</vt:lpstr>
      <vt:lpstr>1 Corinthians - Lesson Overview</vt:lpstr>
      <vt:lpstr>1 Corinthians 16:1-4</vt:lpstr>
      <vt:lpstr>1 Corinthians 16:1-4</vt:lpstr>
      <vt:lpstr>1 Corinthians 16:1-4</vt:lpstr>
      <vt:lpstr>1 Corinthians 16:1-4</vt:lpstr>
      <vt:lpstr>1 Corinthians 16:1-4</vt:lpstr>
      <vt:lpstr>1 Corinthians 16:1-4</vt:lpstr>
      <vt:lpstr>1 Corinthians 16:1-4</vt:lpstr>
      <vt:lpstr>1 Corinthians 16:1-4</vt:lpstr>
      <vt:lpstr>1 Corinthians 16:5-12</vt:lpstr>
      <vt:lpstr>1 Corinthians 16:5-12</vt:lpstr>
      <vt:lpstr>1 Corinthians 16:5-12</vt:lpstr>
      <vt:lpstr>1 Corinthians 16:5-12</vt:lpstr>
      <vt:lpstr>1 Corinthians 16:5-12</vt:lpstr>
      <vt:lpstr>1 Corinthians 16:5-12</vt:lpstr>
      <vt:lpstr>Slide 21</vt:lpstr>
      <vt:lpstr>Application – Putting money to work for ministry</vt:lpstr>
      <vt:lpstr>Application – Putting money to work for ministry</vt:lpstr>
      <vt:lpstr>Application – Putting money to work for ministry</vt:lpstr>
      <vt:lpstr>Application – Putting money to work for ministry</vt:lpstr>
      <vt:lpstr>Application – Putting money to work for ministry</vt:lpstr>
      <vt:lpstr>Slide 27</vt:lpstr>
      <vt:lpstr>Slide 28</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“Getting What You Give”</dc:title>
  <dc:creator>Pastor CALundy</dc:creator>
  <cp:lastModifiedBy>Pastor CALundy</cp:lastModifiedBy>
  <cp:revision>9268</cp:revision>
  <cp:lastPrinted>2023-05-06T01:46:48Z</cp:lastPrinted>
  <dcterms:created xsi:type="dcterms:W3CDTF">2016-10-08T19:35:00Z</dcterms:created>
  <dcterms:modified xsi:type="dcterms:W3CDTF">2024-01-08T19:23:13Z</dcterms:modified>
</cp:coreProperties>
</file>